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4" r:id="rId2"/>
  </p:sldMasterIdLst>
  <p:sldIdLst>
    <p:sldId id="283" r:id="rId3"/>
    <p:sldId id="258" r:id="rId4"/>
    <p:sldId id="285" r:id="rId5"/>
    <p:sldId id="259" r:id="rId6"/>
    <p:sldId id="284"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68E331-E635-4B77-B3C2-7F1ED370D010}">
          <p14:sldIdLst>
            <p14:sldId id="283"/>
            <p14:sldId id="258"/>
            <p14:sldId id="285"/>
            <p14:sldId id="259"/>
            <p14:sldId id="284"/>
            <p14:sldId id="260"/>
            <p14:sldId id="261"/>
            <p14:sldId id="262"/>
          </p14:sldIdLst>
        </p14:section>
        <p14:section name="Untitled Section" id="{DDD77909-2F54-4EC0-83B3-3B3E30DDFFD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E1BDA-0743-47B2-8CF0-21CB3B6B4762}" v="18" dt="2025-05-31T13:31:07.180"/>
    <p1510:client id="{6D865438-5FD3-4D15-99A0-395ED77C3BD9}" v="12" dt="2025-05-31T07:46:03.046"/>
    <p1510:client id="{98D9E512-8445-4532-70E5-1E59BB755B90}" v="2117" dt="2025-05-31T13:16:28.518"/>
    <p1510:client id="{E078B9A1-72DA-FDAB-4BC6-1DDE5951DE65}" v="1" dt="2025-05-31T13:20:14.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60" d="100"/>
          <a:sy n="60" d="100"/>
        </p:scale>
        <p:origin x="832"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5/10/relationships/revisionInfo" Target="revisionInfo.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399033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162555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1A9AA6-A518-4533-A6CD-1F6181F0D0D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0154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2217252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1A9AA6-A518-4533-A6CD-1F6181F0D0D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4205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371321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4108575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435361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98BE-6C7B-6822-4831-775077ACB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4A28C5-48B2-3A65-F994-447C453BD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DE383A7-4DAC-8437-0DC6-7E780D94A65A}"/>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5CF354C1-9094-114E-F972-B74ECD8D07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58DA73-CA67-FDB4-D743-5428BE0D0748}"/>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619996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E9EC-D2FC-4084-C90B-2E0A92AE1C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693AC9-5640-383D-B93A-AEEC0D73C4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7B3E68-2D88-E548-7B53-5EA6A24CB220}"/>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37532530-D67F-3B6C-1F1D-A321EFA4DD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52099D-3088-9442-FF17-6AE9661A6A15}"/>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73732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44BB-D071-106E-1AEC-CB2FCA3B39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6CC48F-8B69-6835-B169-C765F11E46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0E0A0-AB0C-1719-9FFF-D8B1D6FE83EC}"/>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25150364-62CE-278E-1E65-935489976F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3DC740-D644-4C10-0C02-E433AE7ECAB9}"/>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139158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58329" y="5996309"/>
            <a:ext cx="1146283" cy="370396"/>
          </a:xfrm>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a:xfrm>
            <a:off x="2589212" y="5996309"/>
            <a:ext cx="7619999" cy="365125"/>
          </a:xfrm>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1A9AA6-A518-4533-A6CD-1F6181F0D0DC}" type="slidenum">
              <a:rPr lang="en-IN" smtClean="0"/>
              <a:t>‹#›</a:t>
            </a:fld>
            <a:endParaRPr lang="en-IN"/>
          </a:p>
        </p:txBody>
      </p:sp>
      <p:pic>
        <p:nvPicPr>
          <p:cNvPr id="7" name="Picture 6">
            <a:extLst>
              <a:ext uri="{FF2B5EF4-FFF2-40B4-BE49-F238E27FC236}">
                <a16:creationId xmlns:a16="http://schemas.microsoft.com/office/drawing/2014/main" id="{711E2492-EDAF-6C21-4628-B66768ABDEE8}"/>
              </a:ext>
            </a:extLst>
          </p:cNvPr>
          <p:cNvPicPr>
            <a:picLocks noChangeAspect="1"/>
          </p:cNvPicPr>
          <p:nvPr userDrawn="1"/>
        </p:nvPicPr>
        <p:blipFill>
          <a:blip r:embed="rId2"/>
          <a:stretch>
            <a:fillRect/>
          </a:stretch>
        </p:blipFill>
        <p:spPr>
          <a:xfrm>
            <a:off x="9277859" y="6213850"/>
            <a:ext cx="2914141" cy="615749"/>
          </a:xfrm>
          <a:prstGeom prst="rect">
            <a:avLst/>
          </a:prstGeom>
        </p:spPr>
      </p:pic>
      <p:sp>
        <p:nvSpPr>
          <p:cNvPr id="10" name="Picture Placeholder 9">
            <a:extLst>
              <a:ext uri="{FF2B5EF4-FFF2-40B4-BE49-F238E27FC236}">
                <a16:creationId xmlns:a16="http://schemas.microsoft.com/office/drawing/2014/main" id="{5F3B67B6-7F44-D197-997D-6B6D38A9F901}"/>
              </a:ext>
            </a:extLst>
          </p:cNvPr>
          <p:cNvSpPr>
            <a:spLocks noGrp="1"/>
          </p:cNvSpPr>
          <p:nvPr>
            <p:ph type="pic" sz="quarter" idx="13"/>
          </p:nvPr>
        </p:nvSpPr>
        <p:spPr>
          <a:xfrm>
            <a:off x="9277859" y="6213850"/>
            <a:ext cx="2914650" cy="644525"/>
          </a:xfrm>
        </p:spPr>
        <p:txBody>
          <a:bodyPr/>
          <a:lstStyle/>
          <a:p>
            <a:endParaRPr lang="en-IN" dirty="0"/>
          </a:p>
        </p:txBody>
      </p:sp>
      <p:pic>
        <p:nvPicPr>
          <p:cNvPr id="12" name="Picture 11">
            <a:extLst>
              <a:ext uri="{FF2B5EF4-FFF2-40B4-BE49-F238E27FC236}">
                <a16:creationId xmlns:a16="http://schemas.microsoft.com/office/drawing/2014/main" id="{5227BFD1-E78B-425F-DFDA-4BA8526569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77859" y="6242460"/>
            <a:ext cx="2915057" cy="619211"/>
          </a:xfrm>
          <a:prstGeom prst="rect">
            <a:avLst/>
          </a:prstGeom>
        </p:spPr>
      </p:pic>
    </p:spTree>
    <p:extLst>
      <p:ext uri="{BB962C8B-B14F-4D97-AF65-F5344CB8AC3E}">
        <p14:creationId xmlns:p14="http://schemas.microsoft.com/office/powerpoint/2010/main" val="1785320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08A1-5E02-44BD-2B25-5FF9E756BA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BF1C71-B248-38F3-2F62-C34273F9F9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587EF1-37B2-B644-184B-0B599E9C24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6B9AD51-D7A7-B25F-C560-3A6DAE8C96F1}"/>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6" name="Footer Placeholder 5">
            <a:extLst>
              <a:ext uri="{FF2B5EF4-FFF2-40B4-BE49-F238E27FC236}">
                <a16:creationId xmlns:a16="http://schemas.microsoft.com/office/drawing/2014/main" id="{C8B678AA-0AC2-C864-E395-DB12FFC67A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FB66B1-B801-77ED-10E1-3674296E64D8}"/>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601441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7A9E-F09B-6637-327D-55FBA7F652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3B8D92-B190-4F3B-3BAF-9430BFBDFE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AE955-B648-6417-B6F1-CE7E689D0B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FD5B0C-A995-01C8-8BBC-A4DA62EBA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69493A-F614-37E1-F536-02039D090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762813-B99A-73EC-C57E-C75CCF451BEE}"/>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8" name="Footer Placeholder 7">
            <a:extLst>
              <a:ext uri="{FF2B5EF4-FFF2-40B4-BE49-F238E27FC236}">
                <a16:creationId xmlns:a16="http://schemas.microsoft.com/office/drawing/2014/main" id="{8D3ABAF2-4489-9FD8-4C7A-3405823C9B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2B24A6-3E18-96F9-366A-96768BD86391}"/>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477341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32C1-8445-CF32-63B3-DA90D3968B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D06A79-D978-5EA3-FC26-652C73A440E4}"/>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4" name="Footer Placeholder 3">
            <a:extLst>
              <a:ext uri="{FF2B5EF4-FFF2-40B4-BE49-F238E27FC236}">
                <a16:creationId xmlns:a16="http://schemas.microsoft.com/office/drawing/2014/main" id="{AD9B354D-55E6-A149-3F8B-59266B567D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B41413-F0F3-2A39-D301-D8604C9AB044}"/>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88253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4ABD4-892C-838D-ED8D-33377DD9BD5A}"/>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3" name="Footer Placeholder 2">
            <a:extLst>
              <a:ext uri="{FF2B5EF4-FFF2-40B4-BE49-F238E27FC236}">
                <a16:creationId xmlns:a16="http://schemas.microsoft.com/office/drawing/2014/main" id="{5B5E5F72-3022-1960-F593-CA974ACBB2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74CAE7-9E6C-47B1-ACB3-1CFFC5ECDB2C}"/>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1401521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FA1F-0372-9C44-7A3E-9BF3114455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EFD2C9-F1C1-97E4-2AAF-701D2D38AC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8CAC60-3618-2A15-9BFD-C52A9244FF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775A2-4237-C456-2866-9785A803E1A7}"/>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6" name="Footer Placeholder 5">
            <a:extLst>
              <a:ext uri="{FF2B5EF4-FFF2-40B4-BE49-F238E27FC236}">
                <a16:creationId xmlns:a16="http://schemas.microsoft.com/office/drawing/2014/main" id="{F3C2D06D-AFC9-964A-5A25-1F599CF59A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DA5C39-E0CF-592E-12B1-121C238F2393}"/>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671653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1088-29F3-C149-4064-2699A3A5C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A224DA-35FA-256A-BE13-81EC57BFFE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FFF885-1B33-175F-1D45-875F4B940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28BE6-3B89-4C45-8B4F-08129CC0B3BD}"/>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6" name="Footer Placeholder 5">
            <a:extLst>
              <a:ext uri="{FF2B5EF4-FFF2-40B4-BE49-F238E27FC236}">
                <a16:creationId xmlns:a16="http://schemas.microsoft.com/office/drawing/2014/main" id="{311C89E9-8BD6-6BD8-F0F0-4DACD2D2CB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44D6C4-F10B-3738-93AB-0BBBBE27E2BD}"/>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1001625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DBE5-8C61-EB56-FCD5-90C672124E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D0A621-B55E-B0F8-2AC1-F18E1A85BF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6B167-5FEE-5915-D463-A342DC9D3346}"/>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EB7D697D-E8FC-990B-C13C-2F62D8929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BB6C29-54CB-A9C8-08D1-DC234A9A90C9}"/>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34245989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097D6-DEC2-A406-EEA7-45D6B73B6B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E4D2F4-B3B1-5DA8-5E97-DC0B94C937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4E39DE-F214-6E7B-1339-B05DA3272EED}"/>
              </a:ext>
            </a:extLst>
          </p:cNvPr>
          <p:cNvSpPr>
            <a:spLocks noGrp="1"/>
          </p:cNvSpPr>
          <p:nvPr>
            <p:ph type="dt" sz="half" idx="10"/>
          </p:nvPr>
        </p:nvSpPr>
        <p:spPr/>
        <p:txBody>
          <a:body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B71E33F3-78CF-683A-803F-052595C116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12E12D-D745-0FCE-CDE5-E39EB319F363}"/>
              </a:ext>
            </a:extLst>
          </p:cNvPr>
          <p:cNvSpPr>
            <a:spLocks noGrp="1"/>
          </p:cNvSpPr>
          <p:nvPr>
            <p:ph type="sldNum" sz="quarter" idx="12"/>
          </p:nvPr>
        </p:nvSpPr>
        <p:spPr/>
        <p:txBody>
          <a:bodyPr/>
          <a:lstStyle/>
          <a:p>
            <a:fld id="{7423B0A9-1A0F-40C3-BF57-539FCCF7AD6B}" type="slidenum">
              <a:rPr lang="en-IN" smtClean="0"/>
              <a:t>‹#›</a:t>
            </a:fld>
            <a:endParaRPr lang="en-IN"/>
          </a:p>
        </p:txBody>
      </p:sp>
    </p:spTree>
    <p:extLst>
      <p:ext uri="{BB962C8B-B14F-4D97-AF65-F5344CB8AC3E}">
        <p14:creationId xmlns:p14="http://schemas.microsoft.com/office/powerpoint/2010/main" val="174073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246784-56C2-4B8F-B714-DB794D62B11A}"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503820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30169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246784-56C2-4B8F-B714-DB794D62B11A}" type="datetimeFigureOut">
              <a:rPr lang="en-IN" smtClean="0"/>
              <a:t>04-06-2025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238344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246784-56C2-4B8F-B714-DB794D62B11A}" type="datetimeFigureOut">
              <a:rPr lang="en-IN" smtClean="0"/>
              <a:t>04-06-2025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322909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46784-56C2-4B8F-B714-DB794D62B11A}" type="datetimeFigureOut">
              <a:rPr lang="en-IN" smtClean="0"/>
              <a:t>04-06-2025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3064873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139096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246784-56C2-4B8F-B714-DB794D62B11A}"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1A9AA6-A518-4533-A6CD-1F6181F0D0DC}" type="slidenum">
              <a:rPr lang="en-IN" smtClean="0"/>
              <a:t>‹#›</a:t>
            </a:fld>
            <a:endParaRPr lang="en-IN"/>
          </a:p>
        </p:txBody>
      </p:sp>
    </p:spTree>
    <p:extLst>
      <p:ext uri="{BB962C8B-B14F-4D97-AF65-F5344CB8AC3E}">
        <p14:creationId xmlns:p14="http://schemas.microsoft.com/office/powerpoint/2010/main" val="9777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447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7246784-56C2-4B8F-B714-DB794D62B11A}" type="datetimeFigureOut">
              <a:rPr lang="en-IN" smtClean="0"/>
              <a:t>04-06-2025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1A9AA6-A518-4533-A6CD-1F6181F0D0DC}" type="slidenum">
              <a:rPr lang="en-IN" smtClean="0"/>
              <a:t>‹#›</a:t>
            </a:fld>
            <a:endParaRPr lang="en-IN"/>
          </a:p>
        </p:txBody>
      </p:sp>
    </p:spTree>
    <p:extLst>
      <p:ext uri="{BB962C8B-B14F-4D97-AF65-F5344CB8AC3E}">
        <p14:creationId xmlns:p14="http://schemas.microsoft.com/office/powerpoint/2010/main" val="186613442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E34A77-E13C-DD2D-2FF8-4870CD6A6F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B9B3FC-C4C3-B0A7-C131-D9B67996B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D2AEA9-323E-8438-EA80-B0A97FF97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66C0F-FF78-4997-855C-61B3DFBEDB25}" type="datetimeFigureOut">
              <a:rPr lang="en-IN" smtClean="0"/>
              <a:t>04-06-2025</a:t>
            </a:fld>
            <a:endParaRPr lang="en-IN"/>
          </a:p>
        </p:txBody>
      </p:sp>
      <p:sp>
        <p:nvSpPr>
          <p:cNvPr id="5" name="Footer Placeholder 4">
            <a:extLst>
              <a:ext uri="{FF2B5EF4-FFF2-40B4-BE49-F238E27FC236}">
                <a16:creationId xmlns:a16="http://schemas.microsoft.com/office/drawing/2014/main" id="{6D27CE0B-AFEE-1510-5C24-8B1C254C1D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E2FB8A-7539-752C-FD9D-894755E90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3B0A9-1A0F-40C3-BF57-539FCCF7AD6B}" type="slidenum">
              <a:rPr lang="en-IN" smtClean="0"/>
              <a:t>‹#›</a:t>
            </a:fld>
            <a:endParaRPr lang="en-IN"/>
          </a:p>
        </p:txBody>
      </p:sp>
    </p:spTree>
    <p:extLst>
      <p:ext uri="{BB962C8B-B14F-4D97-AF65-F5344CB8AC3E}">
        <p14:creationId xmlns:p14="http://schemas.microsoft.com/office/powerpoint/2010/main" val="374654018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83E0-A116-408C-BADD-4274CE6F76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F3AE6B-0613-CEE5-14F9-E8BC173A63A1}"/>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B6B7EB93-7B4E-009B-6093-B04B3B4CDD3C}"/>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0AF58837-8FF4-FABC-364D-5CF26FC62CCF}"/>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ABD36C0-515E-5F4E-1221-365862A67076}"/>
              </a:ext>
            </a:extLst>
          </p:cNvPr>
          <p:cNvSpPr txBox="1"/>
          <p:nvPr/>
        </p:nvSpPr>
        <p:spPr>
          <a:xfrm>
            <a:off x="7190747" y="4134153"/>
            <a:ext cx="6200454" cy="2246769"/>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BY-</a:t>
            </a:r>
          </a:p>
          <a:p>
            <a:r>
              <a:rPr lang="en-US" sz="2800" b="1" dirty="0">
                <a:latin typeface="Calibri" panose="020F0502020204030204" pitchFamily="34" charset="0"/>
                <a:ea typeface="Calibri" panose="020F0502020204030204" pitchFamily="34" charset="0"/>
                <a:cs typeface="Calibri" panose="020F0502020204030204" pitchFamily="34" charset="0"/>
              </a:rPr>
              <a:t>NAVEEN REDDY</a:t>
            </a:r>
          </a:p>
          <a:p>
            <a:r>
              <a:rPr lang="en-US" sz="2800" b="1" dirty="0">
                <a:latin typeface="Calibri" panose="020F0502020204030204" pitchFamily="34" charset="0"/>
                <a:ea typeface="Calibri" panose="020F0502020204030204" pitchFamily="34" charset="0"/>
                <a:cs typeface="Calibri" panose="020F0502020204030204" pitchFamily="34" charset="0"/>
              </a:rPr>
              <a:t>NAGA MUNILATHA</a:t>
            </a:r>
          </a:p>
          <a:p>
            <a:r>
              <a:rPr lang="en-US" sz="2800" b="1" dirty="0">
                <a:latin typeface="Calibri" panose="020F0502020204030204" pitchFamily="34" charset="0"/>
                <a:ea typeface="Calibri" panose="020F0502020204030204" pitchFamily="34" charset="0"/>
                <a:cs typeface="Calibri" panose="020F0502020204030204" pitchFamily="34" charset="0"/>
              </a:rPr>
              <a:t>NANDA VARSHITHA REDDY</a:t>
            </a:r>
          </a:p>
          <a:p>
            <a:r>
              <a:rPr lang="en-US" sz="2800" b="1" dirty="0">
                <a:latin typeface="Calibri" panose="020F0502020204030204" pitchFamily="34" charset="0"/>
                <a:ea typeface="Calibri" panose="020F0502020204030204" pitchFamily="34" charset="0"/>
                <a:cs typeface="Calibri" panose="020F0502020204030204" pitchFamily="34" charset="0"/>
              </a:rPr>
              <a:t>LEENA VARMA</a:t>
            </a:r>
          </a:p>
        </p:txBody>
      </p:sp>
    </p:spTree>
    <p:extLst>
      <p:ext uri="{BB962C8B-B14F-4D97-AF65-F5344CB8AC3E}">
        <p14:creationId xmlns:p14="http://schemas.microsoft.com/office/powerpoint/2010/main" val="327165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D21D-C637-E1CD-ACD8-0BCAA3A5C810}"/>
              </a:ext>
            </a:extLst>
          </p:cNvPr>
          <p:cNvSpPr>
            <a:spLocks noGrp="1"/>
          </p:cNvSpPr>
          <p:nvPr>
            <p:ph type="title"/>
          </p:nvPr>
        </p:nvSpPr>
        <p:spPr/>
        <p:txBody>
          <a:bodyPr>
            <a:normAutofit fontScale="90000"/>
          </a:bodyPr>
          <a:lstStyle/>
          <a:p>
            <a:r>
              <a:rPr lang="en-US"/>
              <a:t>2. Which customers have placed the</a:t>
            </a:r>
            <a:br>
              <a:rPr lang="en-US"/>
            </a:br>
            <a:r>
              <a:rPr lang="en-US"/>
              <a:t>highest number of orders </a:t>
            </a:r>
            <a:br>
              <a:rPr lang="en-US"/>
            </a:br>
            <a:r>
              <a:rPr lang="en-US"/>
              <a:t> </a:t>
            </a:r>
            <a:br>
              <a:rPr lang="en-US"/>
            </a:br>
            <a:endParaRPr lang="en-US"/>
          </a:p>
        </p:txBody>
      </p:sp>
      <p:pic>
        <p:nvPicPr>
          <p:cNvPr id="4" name="Content Placeholder 3" descr="A screenshot of a computer&#10;&#10;AI-generated content may be incorrect.">
            <a:extLst>
              <a:ext uri="{FF2B5EF4-FFF2-40B4-BE49-F238E27FC236}">
                <a16:creationId xmlns:a16="http://schemas.microsoft.com/office/drawing/2014/main" id="{DAC9F00A-BC3B-7B56-BEFF-AB79541DE353}"/>
              </a:ext>
            </a:extLst>
          </p:cNvPr>
          <p:cNvPicPr>
            <a:picLocks noGrp="1" noChangeAspect="1"/>
          </p:cNvPicPr>
          <p:nvPr>
            <p:ph idx="1"/>
          </p:nvPr>
        </p:nvPicPr>
        <p:blipFill>
          <a:blip r:embed="rId2"/>
          <a:stretch>
            <a:fillRect/>
          </a:stretch>
        </p:blipFill>
        <p:spPr>
          <a:xfrm>
            <a:off x="2316216" y="4673492"/>
            <a:ext cx="3617347" cy="1088308"/>
          </a:xfrm>
        </p:spPr>
      </p:pic>
      <p:pic>
        <p:nvPicPr>
          <p:cNvPr id="5" name="Picture 4" descr="A computer code with text&#10;&#10;AI-generated content may be incorrect.">
            <a:extLst>
              <a:ext uri="{FF2B5EF4-FFF2-40B4-BE49-F238E27FC236}">
                <a16:creationId xmlns:a16="http://schemas.microsoft.com/office/drawing/2014/main" id="{777FF8FD-82E1-C5E5-50A5-E55700AEB320}"/>
              </a:ext>
            </a:extLst>
          </p:cNvPr>
          <p:cNvPicPr>
            <a:picLocks noChangeAspect="1"/>
          </p:cNvPicPr>
          <p:nvPr/>
        </p:nvPicPr>
        <p:blipFill>
          <a:blip r:embed="rId3"/>
          <a:stretch>
            <a:fillRect/>
          </a:stretch>
        </p:blipFill>
        <p:spPr>
          <a:xfrm>
            <a:off x="2311351" y="1899624"/>
            <a:ext cx="7876558" cy="2505689"/>
          </a:xfrm>
          <a:prstGeom prst="rect">
            <a:avLst/>
          </a:prstGeom>
        </p:spPr>
      </p:pic>
      <p:pic>
        <p:nvPicPr>
          <p:cNvPr id="3" name="Picture 2">
            <a:extLst>
              <a:ext uri="{FF2B5EF4-FFF2-40B4-BE49-F238E27FC236}">
                <a16:creationId xmlns:a16="http://schemas.microsoft.com/office/drawing/2014/main" id="{FDE7FCEB-D8F4-1A8E-E4D4-3A16B4E53EE3}"/>
              </a:ext>
            </a:extLst>
          </p:cNvPr>
          <p:cNvPicPr>
            <a:picLocks noChangeAspect="1"/>
          </p:cNvPicPr>
          <p:nvPr/>
        </p:nvPicPr>
        <p:blipFill>
          <a:blip r:embed="rId4"/>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2078228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42C9-671C-C75A-E4F5-D9DE5E056B78}"/>
              </a:ext>
            </a:extLst>
          </p:cNvPr>
          <p:cNvSpPr>
            <a:spLocks noGrp="1"/>
          </p:cNvSpPr>
          <p:nvPr>
            <p:ph type="title"/>
          </p:nvPr>
        </p:nvSpPr>
        <p:spPr/>
        <p:txBody>
          <a:bodyPr/>
          <a:lstStyle/>
          <a:p>
            <a:r>
              <a:rPr lang="en-US"/>
              <a:t>3.What is the total average purchase value per customer</a:t>
            </a:r>
          </a:p>
        </p:txBody>
      </p:sp>
      <p:pic>
        <p:nvPicPr>
          <p:cNvPr id="4" name="Content Placeholder 3" descr="A screenshot of a computer&#10;&#10;AI-generated content may be incorrect.">
            <a:extLst>
              <a:ext uri="{FF2B5EF4-FFF2-40B4-BE49-F238E27FC236}">
                <a16:creationId xmlns:a16="http://schemas.microsoft.com/office/drawing/2014/main" id="{281AF3E6-C88B-A436-A964-5DC6F7FAC023}"/>
              </a:ext>
            </a:extLst>
          </p:cNvPr>
          <p:cNvPicPr>
            <a:picLocks noGrp="1" noChangeAspect="1"/>
          </p:cNvPicPr>
          <p:nvPr>
            <p:ph idx="1"/>
          </p:nvPr>
        </p:nvPicPr>
        <p:blipFill>
          <a:blip r:embed="rId2"/>
          <a:stretch>
            <a:fillRect/>
          </a:stretch>
        </p:blipFill>
        <p:spPr>
          <a:xfrm>
            <a:off x="2601912" y="4525648"/>
            <a:ext cx="4286250" cy="1962150"/>
          </a:xfrm>
        </p:spPr>
      </p:pic>
      <p:pic>
        <p:nvPicPr>
          <p:cNvPr id="40" name="Picture 39" descr="A screenshot of a computer code&#10;&#10;AI-generated content may be incorrect.">
            <a:extLst>
              <a:ext uri="{FF2B5EF4-FFF2-40B4-BE49-F238E27FC236}">
                <a16:creationId xmlns:a16="http://schemas.microsoft.com/office/drawing/2014/main" id="{E017B094-A752-CC30-EC28-1DD995972E84}"/>
              </a:ext>
            </a:extLst>
          </p:cNvPr>
          <p:cNvPicPr>
            <a:picLocks noChangeAspect="1"/>
          </p:cNvPicPr>
          <p:nvPr/>
        </p:nvPicPr>
        <p:blipFill>
          <a:blip r:embed="rId3"/>
          <a:stretch>
            <a:fillRect/>
          </a:stretch>
        </p:blipFill>
        <p:spPr>
          <a:xfrm>
            <a:off x="2605088" y="2030413"/>
            <a:ext cx="5576887" cy="2312987"/>
          </a:xfrm>
          <a:prstGeom prst="rect">
            <a:avLst/>
          </a:prstGeom>
        </p:spPr>
      </p:pic>
      <p:pic>
        <p:nvPicPr>
          <p:cNvPr id="3" name="Picture 2">
            <a:extLst>
              <a:ext uri="{FF2B5EF4-FFF2-40B4-BE49-F238E27FC236}">
                <a16:creationId xmlns:a16="http://schemas.microsoft.com/office/drawing/2014/main" id="{88B3329C-678F-DBDC-2931-B2CF5A6B2A47}"/>
              </a:ext>
            </a:extLst>
          </p:cNvPr>
          <p:cNvPicPr>
            <a:picLocks noChangeAspect="1"/>
          </p:cNvPicPr>
          <p:nvPr/>
        </p:nvPicPr>
        <p:blipFill>
          <a:blip r:embed="rId4"/>
          <a:stretch>
            <a:fillRect/>
          </a:stretch>
        </p:blipFill>
        <p:spPr>
          <a:xfrm>
            <a:off x="9277859" y="6242251"/>
            <a:ext cx="2914141" cy="615749"/>
          </a:xfrm>
          <a:prstGeom prst="rect">
            <a:avLst/>
          </a:prstGeom>
        </p:spPr>
      </p:pic>
    </p:spTree>
    <p:extLst>
      <p:ext uri="{BB962C8B-B14F-4D97-AF65-F5344CB8AC3E}">
        <p14:creationId xmlns:p14="http://schemas.microsoft.com/office/powerpoint/2010/main" val="251031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EB60-9842-E266-30C5-B7BC1DD0EED7}"/>
              </a:ext>
            </a:extLst>
          </p:cNvPr>
          <p:cNvSpPr>
            <a:spLocks noGrp="1"/>
          </p:cNvSpPr>
          <p:nvPr>
            <p:ph type="title"/>
          </p:nvPr>
        </p:nvSpPr>
        <p:spPr/>
        <p:txBody>
          <a:bodyPr/>
          <a:lstStyle/>
          <a:p>
            <a:r>
              <a:rPr lang="en-US">
                <a:solidFill>
                  <a:schemeClr val="tx1">
                    <a:lumMod val="76000"/>
                    <a:lumOff val="24000"/>
                  </a:schemeClr>
                </a:solidFill>
              </a:rPr>
              <a:t>4.Who are the top 5 customers by total purchase amount </a:t>
            </a:r>
          </a:p>
        </p:txBody>
      </p:sp>
      <p:pic>
        <p:nvPicPr>
          <p:cNvPr id="4" name="Content Placeholder 3" descr="A screenshot of a computer&#10;&#10;AI-generated content may be incorrect.">
            <a:extLst>
              <a:ext uri="{FF2B5EF4-FFF2-40B4-BE49-F238E27FC236}">
                <a16:creationId xmlns:a16="http://schemas.microsoft.com/office/drawing/2014/main" id="{028C331D-CD22-05FA-53A4-213E984EB2FD}"/>
              </a:ext>
            </a:extLst>
          </p:cNvPr>
          <p:cNvPicPr>
            <a:picLocks noGrp="1" noChangeAspect="1"/>
          </p:cNvPicPr>
          <p:nvPr>
            <p:ph idx="1"/>
          </p:nvPr>
        </p:nvPicPr>
        <p:blipFill>
          <a:blip r:embed="rId2"/>
          <a:stretch>
            <a:fillRect/>
          </a:stretch>
        </p:blipFill>
        <p:spPr>
          <a:xfrm>
            <a:off x="2575386" y="4599750"/>
            <a:ext cx="3867150" cy="1334114"/>
          </a:xfrm>
        </p:spPr>
      </p:pic>
      <p:pic>
        <p:nvPicPr>
          <p:cNvPr id="5" name="Picture 4" descr="A screen shot of a computer code&#10;&#10;AI-generated content may be incorrect.">
            <a:extLst>
              <a:ext uri="{FF2B5EF4-FFF2-40B4-BE49-F238E27FC236}">
                <a16:creationId xmlns:a16="http://schemas.microsoft.com/office/drawing/2014/main" id="{AF2FC369-A2FD-E754-3226-E18F28C8F4DA}"/>
              </a:ext>
            </a:extLst>
          </p:cNvPr>
          <p:cNvPicPr>
            <a:picLocks noChangeAspect="1"/>
          </p:cNvPicPr>
          <p:nvPr/>
        </p:nvPicPr>
        <p:blipFill>
          <a:blip r:embed="rId3"/>
          <a:stretch>
            <a:fillRect/>
          </a:stretch>
        </p:blipFill>
        <p:spPr>
          <a:xfrm>
            <a:off x="2575284" y="1903003"/>
            <a:ext cx="6586690" cy="2419042"/>
          </a:xfrm>
          <a:prstGeom prst="rect">
            <a:avLst/>
          </a:prstGeom>
        </p:spPr>
      </p:pic>
      <p:pic>
        <p:nvPicPr>
          <p:cNvPr id="3" name="Picture 2">
            <a:extLst>
              <a:ext uri="{FF2B5EF4-FFF2-40B4-BE49-F238E27FC236}">
                <a16:creationId xmlns:a16="http://schemas.microsoft.com/office/drawing/2014/main" id="{5F9F4254-6F28-CD8E-10CA-6FA77FD838A4}"/>
              </a:ext>
            </a:extLst>
          </p:cNvPr>
          <p:cNvPicPr>
            <a:picLocks noChangeAspect="1"/>
          </p:cNvPicPr>
          <p:nvPr/>
        </p:nvPicPr>
        <p:blipFill>
          <a:blip r:embed="rId4"/>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88171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0" name="Group 139">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1" name="Rectangle 140">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A person and person shopping in a store&#10;&#10;AI-generated content may be incorrect.">
            <a:extLst>
              <a:ext uri="{FF2B5EF4-FFF2-40B4-BE49-F238E27FC236}">
                <a16:creationId xmlns:a16="http://schemas.microsoft.com/office/drawing/2014/main" id="{E02FDFBF-8603-88F9-9053-42A82FCFD7A9}"/>
              </a:ext>
            </a:extLst>
          </p:cNvPr>
          <p:cNvPicPr>
            <a:picLocks noGrp="1" noChangeAspect="1"/>
          </p:cNvPicPr>
          <p:nvPr>
            <p:ph sz="half" idx="2"/>
          </p:nvPr>
        </p:nvPicPr>
        <p:blipFill>
          <a:blip r:embed="rId2"/>
          <a:srcRect l="44011" r="3175" b="1"/>
          <a:stretch>
            <a:fillRect/>
          </a:stretch>
        </p:blipFill>
        <p:spPr>
          <a:xfrm>
            <a:off x="4485557" y="10"/>
            <a:ext cx="7706443" cy="6857990"/>
          </a:xfrm>
          <a:prstGeom prst="rect">
            <a:avLst/>
          </a:prstGeom>
        </p:spPr>
      </p:pic>
      <p:sp useBgFill="1">
        <p:nvSpPr>
          <p:cNvPr id="143" name="Freeform: Shape 142">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B0464DA8-6D02-9C97-EF20-16129756C6CD}"/>
              </a:ext>
            </a:extLst>
          </p:cNvPr>
          <p:cNvSpPr>
            <a:spLocks noGrp="1"/>
          </p:cNvSpPr>
          <p:nvPr>
            <p:ph type="title"/>
          </p:nvPr>
        </p:nvSpPr>
        <p:spPr>
          <a:xfrm>
            <a:off x="535525" y="624110"/>
            <a:ext cx="4623955" cy="1280890"/>
          </a:xfrm>
        </p:spPr>
        <p:txBody>
          <a:bodyPr vert="horz" lIns="91440" tIns="45720" rIns="91440" bIns="45720" rtlCol="0" anchor="t">
            <a:normAutofit/>
          </a:bodyPr>
          <a:lstStyle/>
          <a:p>
            <a:r>
              <a:rPr lang="en-US" dirty="0"/>
              <a:t>Product Performance</a:t>
            </a:r>
          </a:p>
        </p:txBody>
      </p:sp>
      <p:sp>
        <p:nvSpPr>
          <p:cNvPr id="144" name="Rectangle 143">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AC94E8D-DBC3-3475-369A-1EC5F67730C0}"/>
              </a:ext>
            </a:extLst>
          </p:cNvPr>
          <p:cNvSpPr>
            <a:spLocks noGrp="1"/>
          </p:cNvSpPr>
          <p:nvPr>
            <p:ph sz="half" idx="1"/>
          </p:nvPr>
        </p:nvSpPr>
        <p:spPr>
          <a:xfrm>
            <a:off x="531812" y="2133600"/>
            <a:ext cx="4632027" cy="4127896"/>
          </a:xfrm>
        </p:spPr>
        <p:txBody>
          <a:bodyPr vert="horz" lIns="91440" tIns="45720" rIns="91440" bIns="45720" rtlCol="0" anchor="t">
            <a:normAutofit/>
          </a:bodyPr>
          <a:lstStyle/>
          <a:p>
            <a:r>
              <a:rPr lang="en-US">
                <a:latin typeface="Bookman Old Style"/>
              </a:rPr>
              <a:t>5.how many unique products exists in each</a:t>
            </a:r>
            <a:r>
              <a:rPr lang="en-US" sz="2400">
                <a:latin typeface="Bookman Old Style"/>
              </a:rPr>
              <a:t> </a:t>
            </a:r>
            <a:r>
              <a:rPr lang="en-US">
                <a:latin typeface="Bookman Old Style"/>
              </a:rPr>
              <a:t>category</a:t>
            </a:r>
          </a:p>
          <a:p>
            <a:pPr marL="0" indent="0">
              <a:buNone/>
            </a:pPr>
            <a:br>
              <a:rPr lang="en-US">
                <a:latin typeface="Bookman Old Style"/>
              </a:rPr>
            </a:br>
            <a:br>
              <a:rPr lang="en-US">
                <a:latin typeface="Bookman Old Style"/>
              </a:rPr>
            </a:br>
            <a:endParaRPr lang="en-US">
              <a:latin typeface="Bookman Old Style"/>
            </a:endParaRPr>
          </a:p>
          <a:p>
            <a:pPr marL="0" indent="0"/>
            <a:endParaRPr lang="en-US"/>
          </a:p>
        </p:txBody>
      </p:sp>
      <p:pic>
        <p:nvPicPr>
          <p:cNvPr id="6" name="Picture 5" descr="A screenshot of a list of products&#10;&#10;AI-generated content may be incorrect.">
            <a:extLst>
              <a:ext uri="{FF2B5EF4-FFF2-40B4-BE49-F238E27FC236}">
                <a16:creationId xmlns:a16="http://schemas.microsoft.com/office/drawing/2014/main" id="{B03A2E78-15F2-2C64-5E28-6A3489E296F5}"/>
              </a:ext>
            </a:extLst>
          </p:cNvPr>
          <p:cNvPicPr>
            <a:picLocks noChangeAspect="1"/>
          </p:cNvPicPr>
          <p:nvPr/>
        </p:nvPicPr>
        <p:blipFill>
          <a:blip r:embed="rId3"/>
          <a:stretch>
            <a:fillRect/>
          </a:stretch>
        </p:blipFill>
        <p:spPr>
          <a:xfrm>
            <a:off x="787042" y="4887709"/>
            <a:ext cx="3993433" cy="1396487"/>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7BE83B0-A685-BCCE-2990-BF69DDF44FDF}"/>
              </a:ext>
            </a:extLst>
          </p:cNvPr>
          <p:cNvPicPr>
            <a:picLocks noChangeAspect="1"/>
          </p:cNvPicPr>
          <p:nvPr/>
        </p:nvPicPr>
        <p:blipFill>
          <a:blip r:embed="rId4"/>
          <a:stretch>
            <a:fillRect/>
          </a:stretch>
        </p:blipFill>
        <p:spPr>
          <a:xfrm>
            <a:off x="793187" y="2921256"/>
            <a:ext cx="4906296" cy="1788549"/>
          </a:xfrm>
          <a:prstGeom prst="rect">
            <a:avLst/>
          </a:prstGeom>
        </p:spPr>
      </p:pic>
      <p:pic>
        <p:nvPicPr>
          <p:cNvPr id="4" name="Picture 3">
            <a:extLst>
              <a:ext uri="{FF2B5EF4-FFF2-40B4-BE49-F238E27FC236}">
                <a16:creationId xmlns:a16="http://schemas.microsoft.com/office/drawing/2014/main" id="{9938CF3F-97E5-9420-0845-3F910EC3D0EE}"/>
              </a:ext>
            </a:extLst>
          </p:cNvPr>
          <p:cNvPicPr>
            <a:picLocks noChangeAspect="1"/>
          </p:cNvPicPr>
          <p:nvPr/>
        </p:nvPicPr>
        <p:blipFill>
          <a:blip r:embed="rId5"/>
          <a:stretch>
            <a:fillRect/>
          </a:stretch>
        </p:blipFill>
        <p:spPr>
          <a:xfrm>
            <a:off x="9277859" y="6223509"/>
            <a:ext cx="2914141" cy="615749"/>
          </a:xfrm>
          <a:prstGeom prst="rect">
            <a:avLst/>
          </a:prstGeom>
        </p:spPr>
      </p:pic>
    </p:spTree>
    <p:extLst>
      <p:ext uri="{BB962C8B-B14F-4D97-AF65-F5344CB8AC3E}">
        <p14:creationId xmlns:p14="http://schemas.microsoft.com/office/powerpoint/2010/main" val="21139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 name="Group 7">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6E9006F4-9508-6C4E-4EFD-283D6F97CD60}"/>
              </a:ext>
            </a:extLst>
          </p:cNvPr>
          <p:cNvSpPr>
            <a:spLocks noGrp="1"/>
          </p:cNvSpPr>
          <p:nvPr>
            <p:ph type="title"/>
          </p:nvPr>
        </p:nvSpPr>
        <p:spPr>
          <a:xfrm>
            <a:off x="4659520" y="624110"/>
            <a:ext cx="6845092" cy="1280890"/>
          </a:xfrm>
        </p:spPr>
        <p:txBody>
          <a:bodyPr>
            <a:normAutofit/>
          </a:bodyPr>
          <a:lstStyle/>
          <a:p>
            <a:pPr>
              <a:lnSpc>
                <a:spcPct val="90000"/>
              </a:lnSpc>
            </a:pPr>
            <a:r>
              <a:rPr lang="en-US" sz="2800" dirty="0"/>
              <a:t>6.What is the average  price of products by category</a:t>
            </a:r>
          </a:p>
        </p:txBody>
      </p:sp>
      <p:sp>
        <p:nvSpPr>
          <p:cNvPr id="10" name="Rectangle 9">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8" name="Picture 37" descr="White percentage symbol on red background">
            <a:extLst>
              <a:ext uri="{FF2B5EF4-FFF2-40B4-BE49-F238E27FC236}">
                <a16:creationId xmlns:a16="http://schemas.microsoft.com/office/drawing/2014/main" id="{1B1F559B-00B4-2A36-38DC-4826A57E3635}"/>
              </a:ext>
            </a:extLst>
          </p:cNvPr>
          <p:cNvPicPr>
            <a:picLocks noChangeAspect="1"/>
          </p:cNvPicPr>
          <p:nvPr/>
        </p:nvPicPr>
        <p:blipFill>
          <a:blip r:embed="rId2">
            <a:alphaModFix amt="95000"/>
            <a:extLst>
              <a:ext uri="{BEBA8EAE-BF5A-486C-A8C5-ECC9F3942E4B}">
                <a14:imgProps xmlns:a14="http://schemas.microsoft.com/office/drawing/2010/main">
                  <a14:imgLayer r:embed="rId3">
                    <a14:imgEffect>
                      <a14:brightnessContrast bright="-1000" contrast="-24000"/>
                    </a14:imgEffect>
                  </a14:imgLayer>
                </a14:imgProps>
              </a:ext>
            </a:extLst>
          </a:blip>
          <a:srcRect l="54152" r="19408" b="-3"/>
          <a:stretch>
            <a:fillRect/>
          </a:stretch>
        </p:blipFill>
        <p:spPr>
          <a:xfrm>
            <a:off x="23833" y="9667"/>
            <a:ext cx="2720524" cy="6858000"/>
          </a:xfrm>
          <a:prstGeom prst="rect">
            <a:avLst/>
          </a:prstGeom>
          <a:ln>
            <a:solidFill>
              <a:schemeClr val="bg2">
                <a:lumMod val="50000"/>
              </a:schemeClr>
            </a:solidFill>
          </a:ln>
        </p:spPr>
      </p:pic>
      <p:pic>
        <p:nvPicPr>
          <p:cNvPr id="40" name="Content Placeholder 39" descr="A screenshot of a data&#10;&#10;AI-generated content may be incorrect.">
            <a:extLst>
              <a:ext uri="{FF2B5EF4-FFF2-40B4-BE49-F238E27FC236}">
                <a16:creationId xmlns:a16="http://schemas.microsoft.com/office/drawing/2014/main" id="{985E1BDD-1C76-1137-1F83-0C2F2E2B33C5}"/>
              </a:ext>
            </a:extLst>
          </p:cNvPr>
          <p:cNvPicPr>
            <a:picLocks noGrp="1" noChangeAspect="1"/>
          </p:cNvPicPr>
          <p:nvPr>
            <p:ph idx="1"/>
          </p:nvPr>
        </p:nvPicPr>
        <p:blipFill>
          <a:blip r:embed="rId4"/>
          <a:stretch>
            <a:fillRect/>
          </a:stretch>
        </p:blipFill>
        <p:spPr>
          <a:xfrm>
            <a:off x="4656402" y="4058924"/>
            <a:ext cx="3848100" cy="1562100"/>
          </a:xfrm>
        </p:spPr>
      </p:pic>
      <p:pic>
        <p:nvPicPr>
          <p:cNvPr id="42" name="Picture 41" descr="A computer screen shot of a code&#10;&#10;AI-generated content may be incorrect.">
            <a:extLst>
              <a:ext uri="{FF2B5EF4-FFF2-40B4-BE49-F238E27FC236}">
                <a16:creationId xmlns:a16="http://schemas.microsoft.com/office/drawing/2014/main" id="{AEECD55A-5844-AB40-01D7-698114666C40}"/>
              </a:ext>
            </a:extLst>
          </p:cNvPr>
          <p:cNvPicPr>
            <a:picLocks noChangeAspect="1"/>
          </p:cNvPicPr>
          <p:nvPr/>
        </p:nvPicPr>
        <p:blipFill>
          <a:blip r:embed="rId5"/>
          <a:stretch>
            <a:fillRect/>
          </a:stretch>
        </p:blipFill>
        <p:spPr>
          <a:xfrm>
            <a:off x="4659313" y="2014537"/>
            <a:ext cx="5429250" cy="1789112"/>
          </a:xfrm>
          <a:prstGeom prst="rect">
            <a:avLst/>
          </a:prstGeom>
        </p:spPr>
      </p:pic>
      <p:pic>
        <p:nvPicPr>
          <p:cNvPr id="3" name="Picture 2">
            <a:extLst>
              <a:ext uri="{FF2B5EF4-FFF2-40B4-BE49-F238E27FC236}">
                <a16:creationId xmlns:a16="http://schemas.microsoft.com/office/drawing/2014/main" id="{037E2FBA-C752-4C30-1720-007CE4BC52AA}"/>
              </a:ext>
            </a:extLst>
          </p:cNvPr>
          <p:cNvPicPr>
            <a:picLocks noChangeAspect="1"/>
          </p:cNvPicPr>
          <p:nvPr/>
        </p:nvPicPr>
        <p:blipFill>
          <a:blip r:embed="rId6"/>
          <a:stretch>
            <a:fillRect/>
          </a:stretch>
        </p:blipFill>
        <p:spPr>
          <a:xfrm>
            <a:off x="9277859" y="6222013"/>
            <a:ext cx="2914141" cy="615749"/>
          </a:xfrm>
          <a:prstGeom prst="rect">
            <a:avLst/>
          </a:prstGeom>
        </p:spPr>
      </p:pic>
    </p:spTree>
    <p:extLst>
      <p:ext uri="{BB962C8B-B14F-4D97-AF65-F5344CB8AC3E}">
        <p14:creationId xmlns:p14="http://schemas.microsoft.com/office/powerpoint/2010/main" val="420168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DF14-EE88-0FEC-7A13-ED9C18F526FF}"/>
              </a:ext>
            </a:extLst>
          </p:cNvPr>
          <p:cNvSpPr>
            <a:spLocks noGrp="1"/>
          </p:cNvSpPr>
          <p:nvPr>
            <p:ph type="title"/>
          </p:nvPr>
        </p:nvSpPr>
        <p:spPr/>
        <p:txBody>
          <a:bodyPr/>
          <a:lstStyle/>
          <a:p>
            <a:r>
              <a:rPr lang="en-US"/>
              <a:t>7.What is the total revenue generated by each product</a:t>
            </a:r>
          </a:p>
        </p:txBody>
      </p:sp>
      <p:pic>
        <p:nvPicPr>
          <p:cNvPr id="4" name="Content Placeholder 3" descr="A screenshot of a computer&#10;&#10;AI-generated content may be incorrect.">
            <a:extLst>
              <a:ext uri="{FF2B5EF4-FFF2-40B4-BE49-F238E27FC236}">
                <a16:creationId xmlns:a16="http://schemas.microsoft.com/office/drawing/2014/main" id="{82E2CC01-7D75-7DF0-54CB-D90B34388FE5}"/>
              </a:ext>
            </a:extLst>
          </p:cNvPr>
          <p:cNvPicPr>
            <a:picLocks noGrp="1" noChangeAspect="1"/>
          </p:cNvPicPr>
          <p:nvPr>
            <p:ph idx="1"/>
          </p:nvPr>
        </p:nvPicPr>
        <p:blipFill>
          <a:blip r:embed="rId2"/>
          <a:stretch>
            <a:fillRect/>
          </a:stretch>
        </p:blipFill>
        <p:spPr>
          <a:xfrm>
            <a:off x="2593975" y="4105372"/>
            <a:ext cx="4063487" cy="2015612"/>
          </a:xfrm>
        </p:spPr>
      </p:pic>
      <p:pic>
        <p:nvPicPr>
          <p:cNvPr id="5" name="Picture 4" descr="A screenshot of a computer code&#10;&#10;AI-generated content may be incorrect.">
            <a:extLst>
              <a:ext uri="{FF2B5EF4-FFF2-40B4-BE49-F238E27FC236}">
                <a16:creationId xmlns:a16="http://schemas.microsoft.com/office/drawing/2014/main" id="{9AB58710-C5FC-B159-452C-64CCC25B2261}"/>
              </a:ext>
            </a:extLst>
          </p:cNvPr>
          <p:cNvPicPr>
            <a:picLocks noChangeAspect="1"/>
          </p:cNvPicPr>
          <p:nvPr/>
        </p:nvPicPr>
        <p:blipFill>
          <a:blip r:embed="rId3"/>
          <a:stretch>
            <a:fillRect/>
          </a:stretch>
        </p:blipFill>
        <p:spPr>
          <a:xfrm>
            <a:off x="2595409" y="1901620"/>
            <a:ext cx="5108472" cy="2016227"/>
          </a:xfrm>
          <a:prstGeom prst="rect">
            <a:avLst/>
          </a:prstGeom>
        </p:spPr>
      </p:pic>
      <p:pic>
        <p:nvPicPr>
          <p:cNvPr id="3" name="Picture 2">
            <a:extLst>
              <a:ext uri="{FF2B5EF4-FFF2-40B4-BE49-F238E27FC236}">
                <a16:creationId xmlns:a16="http://schemas.microsoft.com/office/drawing/2014/main" id="{439D0FC8-A3D2-ACDF-F454-DF248575C848}"/>
              </a:ext>
            </a:extLst>
          </p:cNvPr>
          <p:cNvPicPr>
            <a:picLocks noChangeAspect="1"/>
          </p:cNvPicPr>
          <p:nvPr/>
        </p:nvPicPr>
        <p:blipFill>
          <a:blip r:embed="rId4"/>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242376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A person drawing a graph&#10;&#10;AI-generated content may be incorrect.">
            <a:extLst>
              <a:ext uri="{FF2B5EF4-FFF2-40B4-BE49-F238E27FC236}">
                <a16:creationId xmlns:a16="http://schemas.microsoft.com/office/drawing/2014/main" id="{83711CDD-1B85-0742-2A60-AB3653C1C25E}"/>
              </a:ext>
            </a:extLst>
          </p:cNvPr>
          <p:cNvPicPr>
            <a:picLocks noGrp="1" noChangeAspect="1"/>
          </p:cNvPicPr>
          <p:nvPr>
            <p:ph sz="half" idx="2"/>
          </p:nvPr>
        </p:nvPicPr>
        <p:blipFill>
          <a:blip r:embed="rId2"/>
          <a:srcRect l="19553" r="5438" b="-1"/>
          <a:stretch>
            <a:fillRect/>
          </a:stretch>
        </p:blipFill>
        <p:spPr>
          <a:xfrm>
            <a:off x="4485557" y="10"/>
            <a:ext cx="7706443" cy="6857990"/>
          </a:xfrm>
          <a:prstGeom prst="rect">
            <a:avLst/>
          </a:prstGeom>
        </p:spPr>
      </p:pic>
      <p:sp useBgFill="1">
        <p:nvSpPr>
          <p:cNvPr id="42" name="Freeform: Shape 41">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7C9013EA-4282-877D-929D-C6DB6860C6C9}"/>
              </a:ext>
            </a:extLst>
          </p:cNvPr>
          <p:cNvSpPr>
            <a:spLocks noGrp="1"/>
          </p:cNvSpPr>
          <p:nvPr>
            <p:ph type="title"/>
          </p:nvPr>
        </p:nvSpPr>
        <p:spPr>
          <a:xfrm>
            <a:off x="535525" y="624110"/>
            <a:ext cx="4623955" cy="1280890"/>
          </a:xfrm>
        </p:spPr>
        <p:txBody>
          <a:bodyPr vert="horz" lIns="91440" tIns="45720" rIns="91440" bIns="45720" rtlCol="0" anchor="t">
            <a:normAutofit/>
          </a:bodyPr>
          <a:lstStyle/>
          <a:p>
            <a:r>
              <a:rPr lang="en-US" dirty="0"/>
              <a:t>Sales and Order Trends</a:t>
            </a:r>
          </a:p>
        </p:txBody>
      </p:sp>
      <p:sp>
        <p:nvSpPr>
          <p:cNvPr id="44" name="Rectangle 43">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DFCC9D-CC11-2976-9DD1-4BDB7D6E176D}"/>
              </a:ext>
            </a:extLst>
          </p:cNvPr>
          <p:cNvSpPr>
            <a:spLocks noGrp="1"/>
          </p:cNvSpPr>
          <p:nvPr>
            <p:ph sz="half" idx="1"/>
          </p:nvPr>
        </p:nvSpPr>
        <p:spPr>
          <a:xfrm>
            <a:off x="531812" y="2133600"/>
            <a:ext cx="4625882" cy="3777622"/>
          </a:xfrm>
        </p:spPr>
        <p:txBody>
          <a:bodyPr vert="horz" lIns="91440" tIns="45720" rIns="91440" bIns="45720" rtlCol="0" anchor="t">
            <a:normAutofit/>
          </a:bodyPr>
          <a:lstStyle/>
          <a:p>
            <a:pPr marL="0" indent="0">
              <a:buNone/>
            </a:pPr>
            <a:r>
              <a:rPr lang="en-US"/>
              <a:t>8.How many orders have been placed in total</a:t>
            </a:r>
          </a:p>
          <a:p>
            <a:pPr marL="0" indent="0"/>
            <a:endParaRPr lang="en-US"/>
          </a:p>
        </p:txBody>
      </p:sp>
      <p:pic>
        <p:nvPicPr>
          <p:cNvPr id="6" name="Picture 5" descr="A close up of a text&#10;&#10;AI-generated content may be incorrect.">
            <a:extLst>
              <a:ext uri="{FF2B5EF4-FFF2-40B4-BE49-F238E27FC236}">
                <a16:creationId xmlns:a16="http://schemas.microsoft.com/office/drawing/2014/main" id="{B35DE31B-236A-26F2-6A7B-E1526A5A2822}"/>
              </a:ext>
            </a:extLst>
          </p:cNvPr>
          <p:cNvPicPr>
            <a:picLocks noChangeAspect="1"/>
          </p:cNvPicPr>
          <p:nvPr/>
        </p:nvPicPr>
        <p:blipFill>
          <a:blip r:embed="rId3"/>
          <a:stretch>
            <a:fillRect/>
          </a:stretch>
        </p:blipFill>
        <p:spPr>
          <a:xfrm>
            <a:off x="404659" y="3036631"/>
            <a:ext cx="5722987" cy="1350091"/>
          </a:xfrm>
          <a:prstGeom prst="rect">
            <a:avLst/>
          </a:prstGeom>
        </p:spPr>
      </p:pic>
      <p:pic>
        <p:nvPicPr>
          <p:cNvPr id="7" name="Picture 6" descr="A close up of a number&#10;&#10;AI-generated content may be incorrect.">
            <a:extLst>
              <a:ext uri="{FF2B5EF4-FFF2-40B4-BE49-F238E27FC236}">
                <a16:creationId xmlns:a16="http://schemas.microsoft.com/office/drawing/2014/main" id="{DD209EE1-BBC4-426D-AD2E-2F2710AAE60E}"/>
              </a:ext>
            </a:extLst>
          </p:cNvPr>
          <p:cNvPicPr>
            <a:picLocks noChangeAspect="1"/>
          </p:cNvPicPr>
          <p:nvPr/>
        </p:nvPicPr>
        <p:blipFill>
          <a:blip r:embed="rId4"/>
          <a:stretch>
            <a:fillRect/>
          </a:stretch>
        </p:blipFill>
        <p:spPr>
          <a:xfrm>
            <a:off x="693481" y="4751131"/>
            <a:ext cx="2572979" cy="716525"/>
          </a:xfrm>
          <a:prstGeom prst="rect">
            <a:avLst/>
          </a:prstGeom>
        </p:spPr>
      </p:pic>
      <p:pic>
        <p:nvPicPr>
          <p:cNvPr id="4" name="Picture 3">
            <a:extLst>
              <a:ext uri="{FF2B5EF4-FFF2-40B4-BE49-F238E27FC236}">
                <a16:creationId xmlns:a16="http://schemas.microsoft.com/office/drawing/2014/main" id="{A9F95231-9247-0251-B862-2DC22BB6CAEA}"/>
              </a:ext>
            </a:extLst>
          </p:cNvPr>
          <p:cNvPicPr>
            <a:picLocks noChangeAspect="1"/>
          </p:cNvPicPr>
          <p:nvPr/>
        </p:nvPicPr>
        <p:blipFill>
          <a:blip r:embed="rId5"/>
          <a:stretch>
            <a:fillRect/>
          </a:stretch>
        </p:blipFill>
        <p:spPr>
          <a:xfrm>
            <a:off x="9277859" y="6222013"/>
            <a:ext cx="2914141" cy="615749"/>
          </a:xfrm>
          <a:prstGeom prst="rect">
            <a:avLst/>
          </a:prstGeom>
        </p:spPr>
      </p:pic>
    </p:spTree>
    <p:extLst>
      <p:ext uri="{BB962C8B-B14F-4D97-AF65-F5344CB8AC3E}">
        <p14:creationId xmlns:p14="http://schemas.microsoft.com/office/powerpoint/2010/main" val="75614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4" name="Picture 53" descr="Calendar">
            <a:extLst>
              <a:ext uri="{FF2B5EF4-FFF2-40B4-BE49-F238E27FC236}">
                <a16:creationId xmlns:a16="http://schemas.microsoft.com/office/drawing/2014/main" id="{B72A47C5-B074-080E-CF77-A52BDEB15ECC}"/>
              </a:ext>
            </a:extLst>
          </p:cNvPr>
          <p:cNvPicPr>
            <a:picLocks noChangeAspect="1"/>
          </p:cNvPicPr>
          <p:nvPr/>
        </p:nvPicPr>
        <p:blipFill>
          <a:blip r:embed="rId2">
            <a:duotone>
              <a:schemeClr val="bg2">
                <a:shade val="45000"/>
                <a:satMod val="135000"/>
              </a:schemeClr>
              <a:prstClr val="white"/>
            </a:duotone>
            <a:alphaModFix amt="40000"/>
          </a:blip>
          <a:srcRect t="7865" b="7865"/>
          <a:stretch>
            <a:fillRect/>
          </a:stretch>
        </p:blipFill>
        <p:spPr>
          <a:xfrm>
            <a:off x="20" y="10"/>
            <a:ext cx="12191980" cy="6857990"/>
          </a:xfrm>
          <a:prstGeom prst="rect">
            <a:avLst/>
          </a:prstGeom>
        </p:spPr>
      </p:pic>
      <p:grpSp>
        <p:nvGrpSpPr>
          <p:cNvPr id="89" name="Group 88">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3"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1"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5"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6"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7"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8"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9"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0"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1"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2"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3"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4"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6620DD0A-CB32-28D8-3450-3D7274071856}"/>
              </a:ext>
            </a:extLst>
          </p:cNvPr>
          <p:cNvSpPr>
            <a:spLocks noGrp="1"/>
          </p:cNvSpPr>
          <p:nvPr>
            <p:ph type="title"/>
          </p:nvPr>
        </p:nvSpPr>
        <p:spPr>
          <a:xfrm>
            <a:off x="2592925" y="624110"/>
            <a:ext cx="8911687" cy="1280890"/>
          </a:xfrm>
        </p:spPr>
        <p:txBody>
          <a:bodyPr>
            <a:normAutofit/>
          </a:bodyPr>
          <a:lstStyle/>
          <a:p>
            <a:r>
              <a:rPr lang="en-US"/>
              <a:t>9.On which dates were the most </a:t>
            </a:r>
            <a:br>
              <a:rPr lang="en-US"/>
            </a:br>
            <a:r>
              <a:rPr lang="en-US"/>
              <a:t>orders placed </a:t>
            </a:r>
          </a:p>
        </p:txBody>
      </p:sp>
      <p:grpSp>
        <p:nvGrpSpPr>
          <p:cNvPr id="76" name="Group 75">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7"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9"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0"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1"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2"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3"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4"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5"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6"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7"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8"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0" name="Rectangle 89">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6" name="Content Placeholder 55" descr="A screenshot of a data&#10;&#10;AI-generated content may be incorrect.">
            <a:extLst>
              <a:ext uri="{FF2B5EF4-FFF2-40B4-BE49-F238E27FC236}">
                <a16:creationId xmlns:a16="http://schemas.microsoft.com/office/drawing/2014/main" id="{2C8E3447-B945-5DDB-C762-78A87D0E0C1C}"/>
              </a:ext>
            </a:extLst>
          </p:cNvPr>
          <p:cNvPicPr>
            <a:picLocks noGrp="1" noChangeAspect="1"/>
          </p:cNvPicPr>
          <p:nvPr>
            <p:ph idx="1"/>
          </p:nvPr>
        </p:nvPicPr>
        <p:blipFill>
          <a:blip r:embed="rId3"/>
          <a:stretch>
            <a:fillRect/>
          </a:stretch>
        </p:blipFill>
        <p:spPr>
          <a:xfrm>
            <a:off x="2879725" y="4133536"/>
            <a:ext cx="4619624" cy="1952625"/>
          </a:xfrm>
        </p:spPr>
      </p:pic>
      <p:pic>
        <p:nvPicPr>
          <p:cNvPr id="57" name="Picture 56" descr="A screenshot of a computer&#10;&#10;AI-generated content may be incorrect.">
            <a:extLst>
              <a:ext uri="{FF2B5EF4-FFF2-40B4-BE49-F238E27FC236}">
                <a16:creationId xmlns:a16="http://schemas.microsoft.com/office/drawing/2014/main" id="{2EDAED23-FEF6-ECC9-0D2F-3B726141D8A6}"/>
              </a:ext>
            </a:extLst>
          </p:cNvPr>
          <p:cNvPicPr>
            <a:picLocks noChangeAspect="1"/>
          </p:cNvPicPr>
          <p:nvPr/>
        </p:nvPicPr>
        <p:blipFill>
          <a:blip r:embed="rId4"/>
          <a:stretch>
            <a:fillRect/>
          </a:stretch>
        </p:blipFill>
        <p:spPr>
          <a:xfrm>
            <a:off x="2846388" y="1905000"/>
            <a:ext cx="6816725" cy="2047875"/>
          </a:xfrm>
          <a:prstGeom prst="rect">
            <a:avLst/>
          </a:prstGeom>
        </p:spPr>
      </p:pic>
      <p:pic>
        <p:nvPicPr>
          <p:cNvPr id="3" name="Picture 2">
            <a:extLst>
              <a:ext uri="{FF2B5EF4-FFF2-40B4-BE49-F238E27FC236}">
                <a16:creationId xmlns:a16="http://schemas.microsoft.com/office/drawing/2014/main" id="{9AB76770-F491-0209-A15A-6A4D0F8E0CC1}"/>
              </a:ext>
            </a:extLst>
          </p:cNvPr>
          <p:cNvPicPr>
            <a:picLocks noChangeAspect="1"/>
          </p:cNvPicPr>
          <p:nvPr/>
        </p:nvPicPr>
        <p:blipFill>
          <a:blip r:embed="rId5"/>
          <a:stretch>
            <a:fillRect/>
          </a:stretch>
        </p:blipFill>
        <p:spPr>
          <a:xfrm>
            <a:off x="9277839" y="6233890"/>
            <a:ext cx="2914141" cy="615749"/>
          </a:xfrm>
          <a:prstGeom prst="rect">
            <a:avLst/>
          </a:prstGeom>
        </p:spPr>
      </p:pic>
    </p:spTree>
    <p:extLst>
      <p:ext uri="{BB962C8B-B14F-4D97-AF65-F5344CB8AC3E}">
        <p14:creationId xmlns:p14="http://schemas.microsoft.com/office/powerpoint/2010/main" val="340612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F4184557-F3AA-5D81-408B-25A73E71FA16}"/>
              </a:ext>
            </a:extLst>
          </p:cNvPr>
          <p:cNvPicPr>
            <a:picLocks noChangeAspect="1"/>
          </p:cNvPicPr>
          <p:nvPr/>
        </p:nvPicPr>
        <p:blipFill>
          <a:blip r:embed="rId2">
            <a:duotone>
              <a:schemeClr val="bg2">
                <a:shade val="45000"/>
                <a:satMod val="135000"/>
              </a:schemeClr>
              <a:prstClr val="white"/>
            </a:duotone>
            <a:alphaModFix amt="40000"/>
          </a:blip>
          <a:srcRect t="1414" b="14317"/>
          <a:stretch>
            <a:fillRect/>
          </a:stretch>
        </p:blipFill>
        <p:spPr>
          <a:xfrm>
            <a:off x="20" y="10"/>
            <a:ext cx="12191980" cy="6857990"/>
          </a:xfrm>
          <a:prstGeom prst="rect">
            <a:avLst/>
          </a:prstGeom>
        </p:spPr>
      </p:pic>
      <p:grpSp>
        <p:nvGrpSpPr>
          <p:cNvPr id="84" name="Group 83">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75490A46-D20B-96AD-1343-F8612B47F346}"/>
              </a:ext>
            </a:extLst>
          </p:cNvPr>
          <p:cNvSpPr>
            <a:spLocks noGrp="1"/>
          </p:cNvSpPr>
          <p:nvPr>
            <p:ph type="title"/>
          </p:nvPr>
        </p:nvSpPr>
        <p:spPr>
          <a:xfrm>
            <a:off x="2592925" y="624110"/>
            <a:ext cx="8911687" cy="1280890"/>
          </a:xfrm>
        </p:spPr>
        <p:txBody>
          <a:bodyPr>
            <a:normAutofit/>
          </a:bodyPr>
          <a:lstStyle/>
          <a:p>
            <a:r>
              <a:rPr lang="en-US"/>
              <a:t>10.What are the monthly trends in order volume and revenue</a:t>
            </a:r>
          </a:p>
        </p:txBody>
      </p:sp>
      <p:grpSp>
        <p:nvGrpSpPr>
          <p:cNvPr id="85" name="Group 84">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3"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6" name="Rectangle 85">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Content Placeholder 3" descr="A screenshot of a spreadsheet&#10;&#10;AI-generated content may be incorrect.">
            <a:extLst>
              <a:ext uri="{FF2B5EF4-FFF2-40B4-BE49-F238E27FC236}">
                <a16:creationId xmlns:a16="http://schemas.microsoft.com/office/drawing/2014/main" id="{EB411BBE-3EB4-DFF4-E1D6-3299F5C4959A}"/>
              </a:ext>
            </a:extLst>
          </p:cNvPr>
          <p:cNvPicPr>
            <a:picLocks noGrp="1" noChangeAspect="1"/>
          </p:cNvPicPr>
          <p:nvPr>
            <p:ph idx="1"/>
          </p:nvPr>
        </p:nvPicPr>
        <p:blipFill>
          <a:blip r:embed="rId3"/>
          <a:stretch>
            <a:fillRect/>
          </a:stretch>
        </p:blipFill>
        <p:spPr>
          <a:xfrm>
            <a:off x="2820987" y="4489136"/>
            <a:ext cx="3276600" cy="2114550"/>
          </a:xfrm>
        </p:spPr>
      </p:pic>
      <p:pic>
        <p:nvPicPr>
          <p:cNvPr id="6" name="Picture 5" descr="A computer screen shot of a code&#10;&#10;AI-generated content may be incorrect.">
            <a:extLst>
              <a:ext uri="{FF2B5EF4-FFF2-40B4-BE49-F238E27FC236}">
                <a16:creationId xmlns:a16="http://schemas.microsoft.com/office/drawing/2014/main" id="{B7E30283-5C75-AE84-3987-42BB44A1A548}"/>
              </a:ext>
            </a:extLst>
          </p:cNvPr>
          <p:cNvPicPr>
            <a:picLocks noChangeAspect="1"/>
          </p:cNvPicPr>
          <p:nvPr/>
        </p:nvPicPr>
        <p:blipFill>
          <a:blip r:embed="rId4"/>
          <a:stretch>
            <a:fillRect/>
          </a:stretch>
        </p:blipFill>
        <p:spPr>
          <a:xfrm>
            <a:off x="2687638" y="1917701"/>
            <a:ext cx="7356475" cy="2212974"/>
          </a:xfrm>
          <a:prstGeom prst="rect">
            <a:avLst/>
          </a:prstGeom>
        </p:spPr>
      </p:pic>
      <p:pic>
        <p:nvPicPr>
          <p:cNvPr id="3" name="Picture 2">
            <a:extLst>
              <a:ext uri="{FF2B5EF4-FFF2-40B4-BE49-F238E27FC236}">
                <a16:creationId xmlns:a16="http://schemas.microsoft.com/office/drawing/2014/main" id="{121974F5-09D6-AF82-CEA6-433CF850FD93}"/>
              </a:ext>
            </a:extLst>
          </p:cNvPr>
          <p:cNvPicPr>
            <a:picLocks noChangeAspect="1"/>
          </p:cNvPicPr>
          <p:nvPr/>
        </p:nvPicPr>
        <p:blipFill>
          <a:blip r:embed="rId5"/>
          <a:stretch>
            <a:fillRect/>
          </a:stretch>
        </p:blipFill>
        <p:spPr>
          <a:xfrm>
            <a:off x="9277839" y="6222013"/>
            <a:ext cx="2914141" cy="615749"/>
          </a:xfrm>
          <a:prstGeom prst="rect">
            <a:avLst/>
          </a:prstGeom>
        </p:spPr>
      </p:pic>
    </p:spTree>
    <p:extLst>
      <p:ext uri="{BB962C8B-B14F-4D97-AF65-F5344CB8AC3E}">
        <p14:creationId xmlns:p14="http://schemas.microsoft.com/office/powerpoint/2010/main" val="1915304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0D01-BF04-33ED-2ACC-F1327A362DB5}"/>
              </a:ext>
            </a:extLst>
          </p:cNvPr>
          <p:cNvSpPr>
            <a:spLocks noGrp="1"/>
          </p:cNvSpPr>
          <p:nvPr>
            <p:ph type="title"/>
          </p:nvPr>
        </p:nvSpPr>
        <p:spPr>
          <a:xfrm>
            <a:off x="1787908" y="624110"/>
            <a:ext cx="9716703" cy="1280890"/>
          </a:xfrm>
        </p:spPr>
        <p:txBody>
          <a:bodyPr/>
          <a:lstStyle/>
          <a:p>
            <a:r>
              <a:rPr lang="en-US"/>
              <a:t>Supplier Contribution</a:t>
            </a:r>
          </a:p>
        </p:txBody>
      </p:sp>
      <p:sp>
        <p:nvSpPr>
          <p:cNvPr id="3" name="Content Placeholder 2">
            <a:extLst>
              <a:ext uri="{FF2B5EF4-FFF2-40B4-BE49-F238E27FC236}">
                <a16:creationId xmlns:a16="http://schemas.microsoft.com/office/drawing/2014/main" id="{DE3985E4-0A72-7B1E-A50D-507593EBBA7D}"/>
              </a:ext>
            </a:extLst>
          </p:cNvPr>
          <p:cNvSpPr>
            <a:spLocks noGrp="1"/>
          </p:cNvSpPr>
          <p:nvPr>
            <p:ph sz="half" idx="1"/>
          </p:nvPr>
        </p:nvSpPr>
        <p:spPr>
          <a:xfrm>
            <a:off x="1802632" y="1562100"/>
            <a:ext cx="5100444" cy="3937397"/>
          </a:xfrm>
        </p:spPr>
        <p:txBody>
          <a:bodyPr vert="horz" lIns="91440" tIns="45720" rIns="91440" bIns="45720" rtlCol="0" anchor="t">
            <a:normAutofit/>
          </a:bodyPr>
          <a:lstStyle/>
          <a:p>
            <a:r>
              <a:rPr lang="en-US">
                <a:latin typeface="Bookman Old Style"/>
              </a:rPr>
              <a:t>11.How many suppliers are there in </a:t>
            </a:r>
          </a:p>
          <a:p>
            <a:pPr marL="0" indent="0">
              <a:buNone/>
            </a:pPr>
            <a:r>
              <a:rPr lang="en-US">
                <a:latin typeface="Bookman Old Style"/>
              </a:rPr>
              <a:t>  the database</a:t>
            </a:r>
          </a:p>
          <a:p>
            <a:pPr marL="0" indent="0">
              <a:buNone/>
            </a:pPr>
            <a:endParaRPr lang="en-US">
              <a:latin typeface="Bookman Old Style"/>
            </a:endParaRPr>
          </a:p>
        </p:txBody>
      </p:sp>
      <p:pic>
        <p:nvPicPr>
          <p:cNvPr id="5" name="Content Placeholder 4" descr="A person holding a box and a forklift&#10;&#10;AI-generated content may be incorrect.">
            <a:extLst>
              <a:ext uri="{FF2B5EF4-FFF2-40B4-BE49-F238E27FC236}">
                <a16:creationId xmlns:a16="http://schemas.microsoft.com/office/drawing/2014/main" id="{131B5B74-FAA3-BA38-2B68-EC1821FAAE7A}"/>
              </a:ext>
            </a:extLst>
          </p:cNvPr>
          <p:cNvPicPr>
            <a:picLocks noGrp="1" noChangeAspect="1"/>
          </p:cNvPicPr>
          <p:nvPr>
            <p:ph sz="half" idx="2"/>
          </p:nvPr>
        </p:nvPicPr>
        <p:blipFill>
          <a:blip r:embed="rId2"/>
          <a:stretch>
            <a:fillRect/>
          </a:stretch>
        </p:blipFill>
        <p:spPr>
          <a:xfrm>
            <a:off x="6533216" y="1717807"/>
            <a:ext cx="5456862" cy="3426873"/>
          </a:xfrm>
        </p:spPr>
      </p:pic>
      <p:pic>
        <p:nvPicPr>
          <p:cNvPr id="6" name="Picture 5" descr="A close up of a number&#10;&#10;AI-generated content may be incorrect.">
            <a:extLst>
              <a:ext uri="{FF2B5EF4-FFF2-40B4-BE49-F238E27FC236}">
                <a16:creationId xmlns:a16="http://schemas.microsoft.com/office/drawing/2014/main" id="{F9D3B191-A982-E987-3D15-1E5A527FE59F}"/>
              </a:ext>
            </a:extLst>
          </p:cNvPr>
          <p:cNvPicPr>
            <a:picLocks noChangeAspect="1"/>
          </p:cNvPicPr>
          <p:nvPr/>
        </p:nvPicPr>
        <p:blipFill>
          <a:blip r:embed="rId3"/>
          <a:stretch>
            <a:fillRect/>
          </a:stretch>
        </p:blipFill>
        <p:spPr>
          <a:xfrm>
            <a:off x="1903618" y="3838268"/>
            <a:ext cx="2675910" cy="711609"/>
          </a:xfrm>
          <a:prstGeom prst="rect">
            <a:avLst/>
          </a:prstGeom>
        </p:spPr>
      </p:pic>
      <p:pic>
        <p:nvPicPr>
          <p:cNvPr id="9" name="Picture 8">
            <a:extLst>
              <a:ext uri="{FF2B5EF4-FFF2-40B4-BE49-F238E27FC236}">
                <a16:creationId xmlns:a16="http://schemas.microsoft.com/office/drawing/2014/main" id="{1B2C9913-A3FE-36F8-08A7-6C2D4039584B}"/>
              </a:ext>
            </a:extLst>
          </p:cNvPr>
          <p:cNvPicPr>
            <a:picLocks noChangeAspect="1"/>
          </p:cNvPicPr>
          <p:nvPr/>
        </p:nvPicPr>
        <p:blipFill>
          <a:blip r:embed="rId4"/>
          <a:stretch>
            <a:fillRect/>
          </a:stretch>
        </p:blipFill>
        <p:spPr>
          <a:xfrm>
            <a:off x="1899162" y="2649640"/>
            <a:ext cx="4737304" cy="772139"/>
          </a:xfrm>
          <a:prstGeom prst="rect">
            <a:avLst/>
          </a:prstGeom>
        </p:spPr>
      </p:pic>
      <p:pic>
        <p:nvPicPr>
          <p:cNvPr id="4" name="Picture 3">
            <a:extLst>
              <a:ext uri="{FF2B5EF4-FFF2-40B4-BE49-F238E27FC236}">
                <a16:creationId xmlns:a16="http://schemas.microsoft.com/office/drawing/2014/main" id="{625ED6BE-44E9-072C-231A-9CB70A293DB9}"/>
              </a:ext>
            </a:extLst>
          </p:cNvPr>
          <p:cNvPicPr>
            <a:picLocks noChangeAspect="1"/>
          </p:cNvPicPr>
          <p:nvPr/>
        </p:nvPicPr>
        <p:blipFill>
          <a:blip r:embed="rId5"/>
          <a:stretch>
            <a:fillRect/>
          </a:stretch>
        </p:blipFill>
        <p:spPr>
          <a:xfrm>
            <a:off x="9261647" y="6233890"/>
            <a:ext cx="2914141" cy="615749"/>
          </a:xfrm>
          <a:prstGeom prst="rect">
            <a:avLst/>
          </a:prstGeom>
        </p:spPr>
      </p:pic>
    </p:spTree>
    <p:extLst>
      <p:ext uri="{BB962C8B-B14F-4D97-AF65-F5344CB8AC3E}">
        <p14:creationId xmlns:p14="http://schemas.microsoft.com/office/powerpoint/2010/main" val="260334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1E80-8103-5F2B-03EE-42F35ABD28A0}"/>
              </a:ext>
            </a:extLst>
          </p:cNvPr>
          <p:cNvSpPr>
            <a:spLocks noGrp="1"/>
          </p:cNvSpPr>
          <p:nvPr>
            <p:ph type="title"/>
          </p:nvPr>
        </p:nvSpPr>
        <p:spPr>
          <a:xfrm>
            <a:off x="2592924" y="624110"/>
            <a:ext cx="8911687" cy="1172033"/>
          </a:xfrm>
        </p:spPr>
        <p:txBody>
          <a:bodyPr>
            <a:normAutofit/>
          </a:bodyPr>
          <a:lstStyle/>
          <a:p>
            <a:r>
              <a:rPr lang="en-US" sz="3600" b="1" dirty="0">
                <a:solidFill>
                  <a:schemeClr val="accent4">
                    <a:lumMod val="75000"/>
                  </a:schemeClr>
                </a:solidFill>
                <a:latin typeface="Cambria" panose="02040503050406030204" pitchFamily="18" charset="0"/>
                <a:ea typeface="Cambria" panose="02040503050406030204" pitchFamily="18" charset="0"/>
              </a:rPr>
              <a:t>Grocery Store Management</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A55755C-3D41-7886-6348-6BA0822618A1}"/>
              </a:ext>
            </a:extLst>
          </p:cNvPr>
          <p:cNvSpPr>
            <a:spLocks noGrp="1"/>
          </p:cNvSpPr>
          <p:nvPr>
            <p:ph sz="half" idx="1"/>
          </p:nvPr>
        </p:nvSpPr>
        <p:spPr>
          <a:xfrm>
            <a:off x="1539145" y="2133600"/>
            <a:ext cx="5363931" cy="3777622"/>
          </a:xfrm>
        </p:spPr>
        <p:txBody>
          <a:bodyPr vert="horz" lIns="91440" tIns="45720" rIns="91440" bIns="45720" rtlCol="0" anchor="t">
            <a:normAutofit/>
          </a:bodyPr>
          <a:lstStyle/>
          <a:p>
            <a:pPr>
              <a:buFont typeface="Wingdings" charset="2"/>
              <a:buChar char="v"/>
            </a:pPr>
            <a:r>
              <a:rPr lang="en-US" sz="2400" dirty="0">
                <a:solidFill>
                  <a:schemeClr val="accent4">
                    <a:lumMod val="75000"/>
                  </a:schemeClr>
                </a:solidFill>
                <a:latin typeface="Arial Rounded MT Bold"/>
              </a:rPr>
              <a:t>Introduction</a:t>
            </a:r>
            <a:endParaRPr lang="en-US" dirty="0"/>
          </a:p>
          <a:p>
            <a:pPr marL="0" indent="0">
              <a:buNone/>
            </a:pPr>
            <a:r>
              <a:rPr lang="en-US" sz="2400" dirty="0">
                <a:solidFill>
                  <a:schemeClr val="accent4">
                    <a:lumMod val="75000"/>
                  </a:schemeClr>
                </a:solidFill>
                <a:latin typeface="+mj-lt"/>
              </a:rPr>
              <a:t>This project simulates  a mini </a:t>
            </a:r>
            <a:br>
              <a:rPr lang="en-US" sz="2400" dirty="0">
                <a:solidFill>
                  <a:schemeClr val="accent4">
                    <a:lumMod val="75000"/>
                  </a:schemeClr>
                </a:solidFill>
                <a:latin typeface="+mj-lt"/>
              </a:rPr>
            </a:br>
            <a:r>
              <a:rPr lang="en-US" sz="2400" dirty="0">
                <a:solidFill>
                  <a:schemeClr val="accent4">
                    <a:lumMod val="75000"/>
                  </a:schemeClr>
                </a:solidFill>
                <a:latin typeface="+mj-lt"/>
              </a:rPr>
              <a:t>grocery store database. We will use SQL to manage data                  derive business insights.</a:t>
            </a:r>
          </a:p>
          <a:p>
            <a:pPr marL="0" indent="0">
              <a:buNone/>
            </a:pPr>
            <a:endParaRPr lang="en-US" sz="2400" dirty="0">
              <a:solidFill>
                <a:schemeClr val="accent4">
                  <a:lumMod val="75000"/>
                </a:schemeClr>
              </a:solidFill>
              <a:latin typeface="+mj-lt"/>
            </a:endParaRPr>
          </a:p>
          <a:p>
            <a:pPr marL="0" indent="0">
              <a:buNone/>
            </a:pPr>
            <a:endParaRPr lang="en-IN" sz="2400" dirty="0">
              <a:latin typeface="+mj-lt"/>
            </a:endParaRPr>
          </a:p>
        </p:txBody>
      </p:sp>
      <p:pic>
        <p:nvPicPr>
          <p:cNvPr id="14" name="Content Placeholder 13">
            <a:extLst>
              <a:ext uri="{FF2B5EF4-FFF2-40B4-BE49-F238E27FC236}">
                <a16:creationId xmlns:a16="http://schemas.microsoft.com/office/drawing/2014/main" id="{182D68C9-2197-9848-A0AA-0D3F3D3A08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865" t="-2358" r="2009" b="10216"/>
          <a:stretch>
            <a:fillRect/>
          </a:stretch>
        </p:blipFill>
        <p:spPr>
          <a:xfrm>
            <a:off x="6520311" y="1796143"/>
            <a:ext cx="5254906" cy="3629241"/>
          </a:xfrm>
        </p:spPr>
      </p:pic>
      <p:pic>
        <p:nvPicPr>
          <p:cNvPr id="5" name="Picture 4">
            <a:extLst>
              <a:ext uri="{FF2B5EF4-FFF2-40B4-BE49-F238E27FC236}">
                <a16:creationId xmlns:a16="http://schemas.microsoft.com/office/drawing/2014/main" id="{6196E67A-3B29-EF5C-9E5E-52078E2BB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943" y="6233890"/>
            <a:ext cx="2915057" cy="619211"/>
          </a:xfrm>
          <a:prstGeom prst="rect">
            <a:avLst/>
          </a:prstGeom>
        </p:spPr>
      </p:pic>
    </p:spTree>
    <p:extLst>
      <p:ext uri="{BB962C8B-B14F-4D97-AF65-F5344CB8AC3E}">
        <p14:creationId xmlns:p14="http://schemas.microsoft.com/office/powerpoint/2010/main" val="110485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5" name="Group 54">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6" name="Group 55">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D94EEB4C-7007-9A36-BEC7-50E2B0754DD0}"/>
              </a:ext>
            </a:extLst>
          </p:cNvPr>
          <p:cNvSpPr>
            <a:spLocks noGrp="1"/>
          </p:cNvSpPr>
          <p:nvPr>
            <p:ph type="title"/>
          </p:nvPr>
        </p:nvSpPr>
        <p:spPr>
          <a:xfrm>
            <a:off x="4659520" y="624110"/>
            <a:ext cx="6845092" cy="1280890"/>
          </a:xfrm>
        </p:spPr>
        <p:txBody>
          <a:bodyPr>
            <a:normAutofit/>
          </a:bodyPr>
          <a:lstStyle/>
          <a:p>
            <a:r>
              <a:rPr lang="en-US"/>
              <a:t>12.Which supplier provides the most products</a:t>
            </a:r>
          </a:p>
        </p:txBody>
      </p:sp>
      <p:sp>
        <p:nvSpPr>
          <p:cNvPr id="57" name="Rectangle 56">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8"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9" name="Picture 58" descr="Cardboard boxes on conveyor belt">
            <a:extLst>
              <a:ext uri="{FF2B5EF4-FFF2-40B4-BE49-F238E27FC236}">
                <a16:creationId xmlns:a16="http://schemas.microsoft.com/office/drawing/2014/main" id="{CEA59EAE-6813-D770-9238-5B8668801F52}"/>
              </a:ext>
            </a:extLst>
          </p:cNvPr>
          <p:cNvPicPr>
            <a:picLocks noChangeAspect="1"/>
          </p:cNvPicPr>
          <p:nvPr/>
        </p:nvPicPr>
        <p:blipFill>
          <a:blip r:embed="rId2"/>
          <a:srcRect l="41433" r="32126" b="-3"/>
          <a:stretch>
            <a:fillRect/>
          </a:stretch>
        </p:blipFill>
        <p:spPr>
          <a:xfrm>
            <a:off x="20" y="1730"/>
            <a:ext cx="2720524" cy="6858000"/>
          </a:xfrm>
          <a:prstGeom prst="rect">
            <a:avLst/>
          </a:prstGeom>
        </p:spPr>
      </p:pic>
      <p:pic>
        <p:nvPicPr>
          <p:cNvPr id="24" name="Content Placeholder 23" descr="A screenshot of a computer&#10;&#10;AI-generated content may be incorrect.">
            <a:extLst>
              <a:ext uri="{FF2B5EF4-FFF2-40B4-BE49-F238E27FC236}">
                <a16:creationId xmlns:a16="http://schemas.microsoft.com/office/drawing/2014/main" id="{20E612DB-46DC-1B33-7425-01FBCD990318}"/>
              </a:ext>
            </a:extLst>
          </p:cNvPr>
          <p:cNvPicPr>
            <a:picLocks noGrp="1" noChangeAspect="1"/>
          </p:cNvPicPr>
          <p:nvPr>
            <p:ph idx="1"/>
          </p:nvPr>
        </p:nvPicPr>
        <p:blipFill>
          <a:blip r:embed="rId3"/>
          <a:stretch>
            <a:fillRect/>
          </a:stretch>
        </p:blipFill>
        <p:spPr>
          <a:xfrm>
            <a:off x="4816527" y="4448885"/>
            <a:ext cx="3047384" cy="1242551"/>
          </a:xfrm>
        </p:spPr>
      </p:pic>
      <p:pic>
        <p:nvPicPr>
          <p:cNvPr id="38" name="Picture 37" descr="A screenshot of a computer code&#10;&#10;AI-generated content may be incorrect.">
            <a:extLst>
              <a:ext uri="{FF2B5EF4-FFF2-40B4-BE49-F238E27FC236}">
                <a16:creationId xmlns:a16="http://schemas.microsoft.com/office/drawing/2014/main" id="{0B83EEC6-B348-5EC4-BE62-7705193A1D37}"/>
              </a:ext>
            </a:extLst>
          </p:cNvPr>
          <p:cNvPicPr>
            <a:picLocks noChangeAspect="1"/>
          </p:cNvPicPr>
          <p:nvPr/>
        </p:nvPicPr>
        <p:blipFill>
          <a:blip r:embed="rId4"/>
          <a:stretch>
            <a:fillRect/>
          </a:stretch>
        </p:blipFill>
        <p:spPr>
          <a:xfrm>
            <a:off x="4803980" y="1913143"/>
            <a:ext cx="5490701" cy="2152956"/>
          </a:xfrm>
          <a:prstGeom prst="rect">
            <a:avLst/>
          </a:prstGeom>
        </p:spPr>
      </p:pic>
      <p:pic>
        <p:nvPicPr>
          <p:cNvPr id="3" name="Picture 2">
            <a:extLst>
              <a:ext uri="{FF2B5EF4-FFF2-40B4-BE49-F238E27FC236}">
                <a16:creationId xmlns:a16="http://schemas.microsoft.com/office/drawing/2014/main" id="{D7CBD8EC-F0C7-6A51-4CBC-56C16B39C885}"/>
              </a:ext>
            </a:extLst>
          </p:cNvPr>
          <p:cNvPicPr>
            <a:picLocks noChangeAspect="1"/>
          </p:cNvPicPr>
          <p:nvPr/>
        </p:nvPicPr>
        <p:blipFill>
          <a:blip r:embed="rId5"/>
          <a:stretch>
            <a:fillRect/>
          </a:stretch>
        </p:blipFill>
        <p:spPr>
          <a:xfrm>
            <a:off x="9277839" y="6215650"/>
            <a:ext cx="2914141" cy="615749"/>
          </a:xfrm>
          <a:prstGeom prst="rect">
            <a:avLst/>
          </a:prstGeom>
        </p:spPr>
      </p:pic>
    </p:spTree>
    <p:extLst>
      <p:ext uri="{BB962C8B-B14F-4D97-AF65-F5344CB8AC3E}">
        <p14:creationId xmlns:p14="http://schemas.microsoft.com/office/powerpoint/2010/main" val="3384777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FC49-79BC-ACE9-C798-BB1377DC8D0A}"/>
              </a:ext>
            </a:extLst>
          </p:cNvPr>
          <p:cNvSpPr>
            <a:spLocks noGrp="1"/>
          </p:cNvSpPr>
          <p:nvPr>
            <p:ph type="title"/>
          </p:nvPr>
        </p:nvSpPr>
        <p:spPr/>
        <p:txBody>
          <a:bodyPr/>
          <a:lstStyle/>
          <a:p>
            <a:r>
              <a:rPr lang="en-US"/>
              <a:t>13.Which suppliers contribute the most to total product sales (by revenue)</a:t>
            </a:r>
          </a:p>
        </p:txBody>
      </p:sp>
      <p:pic>
        <p:nvPicPr>
          <p:cNvPr id="4" name="Content Placeholder 3" descr="A screenshot of a computer code&#10;&#10;AI-generated content may be incorrect.">
            <a:extLst>
              <a:ext uri="{FF2B5EF4-FFF2-40B4-BE49-F238E27FC236}">
                <a16:creationId xmlns:a16="http://schemas.microsoft.com/office/drawing/2014/main" id="{649B4AA3-5B4A-D910-39A9-87C92E81909F}"/>
              </a:ext>
            </a:extLst>
          </p:cNvPr>
          <p:cNvPicPr>
            <a:picLocks noGrp="1" noChangeAspect="1"/>
          </p:cNvPicPr>
          <p:nvPr>
            <p:ph idx="1"/>
          </p:nvPr>
        </p:nvPicPr>
        <p:blipFill>
          <a:blip r:embed="rId2"/>
          <a:stretch>
            <a:fillRect/>
          </a:stretch>
        </p:blipFill>
        <p:spPr>
          <a:xfrm>
            <a:off x="2706739" y="1899412"/>
            <a:ext cx="7697121" cy="2316418"/>
          </a:xfrm>
        </p:spPr>
      </p:pic>
      <p:pic>
        <p:nvPicPr>
          <p:cNvPr id="5" name="Picture 4" descr="A screenshot of a computer&#10;&#10;AI-generated content may be incorrect.">
            <a:extLst>
              <a:ext uri="{FF2B5EF4-FFF2-40B4-BE49-F238E27FC236}">
                <a16:creationId xmlns:a16="http://schemas.microsoft.com/office/drawing/2014/main" id="{3F096E22-B2C0-A5FC-624A-185AE2FD6815}"/>
              </a:ext>
            </a:extLst>
          </p:cNvPr>
          <p:cNvPicPr>
            <a:picLocks noChangeAspect="1"/>
          </p:cNvPicPr>
          <p:nvPr/>
        </p:nvPicPr>
        <p:blipFill>
          <a:blip r:embed="rId3"/>
          <a:stretch>
            <a:fillRect/>
          </a:stretch>
        </p:blipFill>
        <p:spPr>
          <a:xfrm>
            <a:off x="2800044" y="4575994"/>
            <a:ext cx="3175203" cy="938366"/>
          </a:xfrm>
          <a:prstGeom prst="rect">
            <a:avLst/>
          </a:prstGeom>
        </p:spPr>
      </p:pic>
    </p:spTree>
    <p:extLst>
      <p:ext uri="{BB962C8B-B14F-4D97-AF65-F5344CB8AC3E}">
        <p14:creationId xmlns:p14="http://schemas.microsoft.com/office/powerpoint/2010/main" val="414863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6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7" name="Rectangle 7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81" name="Rectangle 8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01969-1B21-0936-D383-5B6AC821284F}"/>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dirty="0"/>
              <a:t>Employee performance</a:t>
            </a:r>
          </a:p>
        </p:txBody>
      </p:sp>
      <p:sp>
        <p:nvSpPr>
          <p:cNvPr id="83" name="Rectangle 8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32E7186-3845-289F-40EB-983CB3F73943}"/>
              </a:ext>
            </a:extLst>
          </p:cNvPr>
          <p:cNvSpPr>
            <a:spLocks noGrp="1"/>
          </p:cNvSpPr>
          <p:nvPr>
            <p:ph sz="half" idx="1"/>
          </p:nvPr>
        </p:nvSpPr>
        <p:spPr>
          <a:xfrm>
            <a:off x="649225" y="2133600"/>
            <a:ext cx="3650278" cy="3759253"/>
          </a:xfrm>
        </p:spPr>
        <p:txBody>
          <a:bodyPr vert="horz" lIns="91440" tIns="45720" rIns="91440" bIns="45720" rtlCol="0" anchor="t">
            <a:normAutofit/>
          </a:bodyPr>
          <a:lstStyle/>
          <a:p>
            <a:r>
              <a:rPr lang="en-US"/>
              <a:t>14.How many employees have processed orders </a:t>
            </a:r>
          </a:p>
          <a:p>
            <a:pPr marL="0" indent="0"/>
            <a:endParaRPr lang="en-US"/>
          </a:p>
        </p:txBody>
      </p:sp>
      <p:pic>
        <p:nvPicPr>
          <p:cNvPr id="5" name="Content Placeholder 4" descr="A group of people running on a graph&#10;&#10;AI-generated content may be incorrect.">
            <a:extLst>
              <a:ext uri="{FF2B5EF4-FFF2-40B4-BE49-F238E27FC236}">
                <a16:creationId xmlns:a16="http://schemas.microsoft.com/office/drawing/2014/main" id="{218A5CB3-65D6-CE8F-7944-66088F4AFA8A}"/>
              </a:ext>
            </a:extLst>
          </p:cNvPr>
          <p:cNvPicPr>
            <a:picLocks noGrp="1" noChangeAspect="1"/>
          </p:cNvPicPr>
          <p:nvPr>
            <p:ph sz="half" idx="2"/>
          </p:nvPr>
        </p:nvPicPr>
        <p:blipFill>
          <a:blip r:embed="rId2"/>
          <a:srcRect l="11329" r="14947" b="-1"/>
          <a:stretch>
            <a:fillRect/>
          </a:stretch>
        </p:blipFill>
        <p:spPr>
          <a:xfrm>
            <a:off x="6615102" y="640080"/>
            <a:ext cx="5426667" cy="4306419"/>
          </a:xfrm>
          <a:prstGeom prst="rect">
            <a:avLst/>
          </a:prstGeom>
        </p:spPr>
      </p:pic>
      <p:sp>
        <p:nvSpPr>
          <p:cNvPr id="8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BAF470-D9EA-122F-80E1-EB1B385F5CB9}"/>
              </a:ext>
            </a:extLst>
          </p:cNvPr>
          <p:cNvPicPr>
            <a:picLocks noChangeAspect="1"/>
          </p:cNvPicPr>
          <p:nvPr/>
        </p:nvPicPr>
        <p:blipFill>
          <a:blip r:embed="rId3"/>
          <a:stretch>
            <a:fillRect/>
          </a:stretch>
        </p:blipFill>
        <p:spPr>
          <a:xfrm>
            <a:off x="538624" y="4014941"/>
            <a:ext cx="4152285" cy="923617"/>
          </a:xfrm>
          <a:prstGeom prst="rect">
            <a:avLst/>
          </a:prstGeom>
        </p:spPr>
      </p:pic>
      <p:pic>
        <p:nvPicPr>
          <p:cNvPr id="7" name="Picture 6" descr="A close up of a number&#10;&#10;AI-generated content may be incorrect.">
            <a:extLst>
              <a:ext uri="{FF2B5EF4-FFF2-40B4-BE49-F238E27FC236}">
                <a16:creationId xmlns:a16="http://schemas.microsoft.com/office/drawing/2014/main" id="{7FE63E33-B9D5-469F-0D61-230C492FCB13}"/>
              </a:ext>
            </a:extLst>
          </p:cNvPr>
          <p:cNvPicPr>
            <a:picLocks noChangeAspect="1"/>
          </p:cNvPicPr>
          <p:nvPr/>
        </p:nvPicPr>
        <p:blipFill>
          <a:blip r:embed="rId4"/>
          <a:stretch>
            <a:fillRect/>
          </a:stretch>
        </p:blipFill>
        <p:spPr>
          <a:xfrm>
            <a:off x="538623" y="2945683"/>
            <a:ext cx="5118919" cy="867391"/>
          </a:xfrm>
          <a:prstGeom prst="rect">
            <a:avLst/>
          </a:prstGeom>
        </p:spPr>
      </p:pic>
      <p:pic>
        <p:nvPicPr>
          <p:cNvPr id="4" name="Picture 3">
            <a:extLst>
              <a:ext uri="{FF2B5EF4-FFF2-40B4-BE49-F238E27FC236}">
                <a16:creationId xmlns:a16="http://schemas.microsoft.com/office/drawing/2014/main" id="{7F5BF27F-C8EF-09EB-ACA8-12F4D1DDC3B7}"/>
              </a:ext>
            </a:extLst>
          </p:cNvPr>
          <p:cNvPicPr>
            <a:picLocks noChangeAspect="1"/>
          </p:cNvPicPr>
          <p:nvPr/>
        </p:nvPicPr>
        <p:blipFill>
          <a:blip r:embed="rId5"/>
          <a:stretch>
            <a:fillRect/>
          </a:stretch>
        </p:blipFill>
        <p:spPr>
          <a:xfrm>
            <a:off x="9299292" y="6217920"/>
            <a:ext cx="2914141" cy="615749"/>
          </a:xfrm>
          <a:prstGeom prst="rect">
            <a:avLst/>
          </a:prstGeom>
        </p:spPr>
      </p:pic>
    </p:spTree>
    <p:extLst>
      <p:ext uri="{BB962C8B-B14F-4D97-AF65-F5344CB8AC3E}">
        <p14:creationId xmlns:p14="http://schemas.microsoft.com/office/powerpoint/2010/main" val="3116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5702-D0D3-97EA-FA0E-F2AD3AE66619}"/>
              </a:ext>
            </a:extLst>
          </p:cNvPr>
          <p:cNvSpPr>
            <a:spLocks noGrp="1"/>
          </p:cNvSpPr>
          <p:nvPr>
            <p:ph type="title"/>
          </p:nvPr>
        </p:nvSpPr>
        <p:spPr/>
        <p:txBody>
          <a:bodyPr/>
          <a:lstStyle/>
          <a:p>
            <a:r>
              <a:rPr lang="en-US"/>
              <a:t>15.Which employees have handled  the most orders</a:t>
            </a:r>
          </a:p>
        </p:txBody>
      </p:sp>
      <p:pic>
        <p:nvPicPr>
          <p:cNvPr id="5" name="Content Placeholder 4" descr="A screenshot of a computer&#10;&#10;AI-generated content may be incorrect.">
            <a:extLst>
              <a:ext uri="{FF2B5EF4-FFF2-40B4-BE49-F238E27FC236}">
                <a16:creationId xmlns:a16="http://schemas.microsoft.com/office/drawing/2014/main" id="{C3236C1E-5BF1-7F50-35BA-0089D1B84D0F}"/>
              </a:ext>
            </a:extLst>
          </p:cNvPr>
          <p:cNvPicPr>
            <a:picLocks noGrp="1" noChangeAspect="1"/>
          </p:cNvPicPr>
          <p:nvPr>
            <p:ph idx="1"/>
          </p:nvPr>
        </p:nvPicPr>
        <p:blipFill>
          <a:blip r:embed="rId2"/>
          <a:stretch>
            <a:fillRect/>
          </a:stretch>
        </p:blipFill>
        <p:spPr>
          <a:xfrm>
            <a:off x="2725174" y="4425688"/>
            <a:ext cx="3499976" cy="1381125"/>
          </a:xfrm>
        </p:spPr>
      </p:pic>
      <p:pic>
        <p:nvPicPr>
          <p:cNvPr id="6" name="Picture 5" descr="A screenshot of a computer code&#10;&#10;AI-generated content may be incorrect.">
            <a:extLst>
              <a:ext uri="{FF2B5EF4-FFF2-40B4-BE49-F238E27FC236}">
                <a16:creationId xmlns:a16="http://schemas.microsoft.com/office/drawing/2014/main" id="{6227344B-37F2-D508-9814-3712469DC6FB}"/>
              </a:ext>
            </a:extLst>
          </p:cNvPr>
          <p:cNvPicPr>
            <a:picLocks noChangeAspect="1"/>
          </p:cNvPicPr>
          <p:nvPr/>
        </p:nvPicPr>
        <p:blipFill>
          <a:blip r:embed="rId3"/>
          <a:stretch>
            <a:fillRect/>
          </a:stretch>
        </p:blipFill>
        <p:spPr>
          <a:xfrm>
            <a:off x="2725840" y="2056632"/>
            <a:ext cx="6402335" cy="1982735"/>
          </a:xfrm>
          <a:prstGeom prst="rect">
            <a:avLst/>
          </a:prstGeom>
        </p:spPr>
      </p:pic>
    </p:spTree>
    <p:extLst>
      <p:ext uri="{BB962C8B-B14F-4D97-AF65-F5344CB8AC3E}">
        <p14:creationId xmlns:p14="http://schemas.microsoft.com/office/powerpoint/2010/main" val="882993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9" name="Picture 58" descr="Calculator, pen, compass, money and a paper with graphs printed on it">
            <a:extLst>
              <a:ext uri="{FF2B5EF4-FFF2-40B4-BE49-F238E27FC236}">
                <a16:creationId xmlns:a16="http://schemas.microsoft.com/office/drawing/2014/main" id="{6744A378-B5BA-C52B-B1F0-C43BE49EB880}"/>
              </a:ext>
            </a:extLst>
          </p:cNvPr>
          <p:cNvPicPr>
            <a:picLocks noChangeAspect="1"/>
          </p:cNvPicPr>
          <p:nvPr/>
        </p:nvPicPr>
        <p:blipFill>
          <a:blip r:embed="rId2">
            <a:duotone>
              <a:schemeClr val="bg2">
                <a:shade val="45000"/>
                <a:satMod val="135000"/>
              </a:schemeClr>
              <a:prstClr val="white"/>
            </a:duotone>
            <a:alphaModFix amt="40000"/>
          </a:blip>
          <a:srcRect t="6796" r="-2" b="-2"/>
          <a:stretch>
            <a:fillRect/>
          </a:stretch>
        </p:blipFill>
        <p:spPr>
          <a:xfrm>
            <a:off x="20" y="10"/>
            <a:ext cx="12191980" cy="6857990"/>
          </a:xfrm>
          <a:prstGeom prst="rect">
            <a:avLst/>
          </a:prstGeom>
        </p:spPr>
      </p:pic>
      <p:grpSp>
        <p:nvGrpSpPr>
          <p:cNvPr id="60" name="Group 59">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1"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2"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3"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4"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5"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6"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7"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8"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9"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0"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1D18F4FB-78AC-6A71-92D8-E7841158C677}"/>
              </a:ext>
            </a:extLst>
          </p:cNvPr>
          <p:cNvSpPr>
            <a:spLocks noGrp="1"/>
          </p:cNvSpPr>
          <p:nvPr>
            <p:ph type="title"/>
          </p:nvPr>
        </p:nvSpPr>
        <p:spPr>
          <a:xfrm>
            <a:off x="2592925" y="624110"/>
            <a:ext cx="8911687" cy="1280890"/>
          </a:xfrm>
        </p:spPr>
        <p:txBody>
          <a:bodyPr>
            <a:normAutofit/>
          </a:bodyPr>
          <a:lstStyle/>
          <a:p>
            <a:r>
              <a:rPr lang="en-US"/>
              <a:t>16.What is the total sales value processed by each employee</a:t>
            </a:r>
          </a:p>
        </p:txBody>
      </p:sp>
      <p:grpSp>
        <p:nvGrpSpPr>
          <p:cNvPr id="61" name="Group 60">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5"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6"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7"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8"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9"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0"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1"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2"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3"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4"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5"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3"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Content Placeholder 3" descr="A screenshot of a computer&#10;&#10;AI-generated content may be incorrect.">
            <a:extLst>
              <a:ext uri="{FF2B5EF4-FFF2-40B4-BE49-F238E27FC236}">
                <a16:creationId xmlns:a16="http://schemas.microsoft.com/office/drawing/2014/main" id="{2B8A4173-2F3A-6E8C-A67F-68D911853CAF}"/>
              </a:ext>
            </a:extLst>
          </p:cNvPr>
          <p:cNvPicPr>
            <a:picLocks noGrp="1" noChangeAspect="1"/>
          </p:cNvPicPr>
          <p:nvPr>
            <p:ph idx="1"/>
          </p:nvPr>
        </p:nvPicPr>
        <p:blipFill>
          <a:blip r:embed="rId3"/>
          <a:stretch>
            <a:fillRect/>
          </a:stretch>
        </p:blipFill>
        <p:spPr>
          <a:xfrm>
            <a:off x="3048000" y="4247836"/>
            <a:ext cx="4235450" cy="2414587"/>
          </a:xfrm>
        </p:spPr>
      </p:pic>
      <p:pic>
        <p:nvPicPr>
          <p:cNvPr id="6" name="Picture 5" descr="A screenshot of a computer code&#10;&#10;AI-generated content may be incorrect.">
            <a:extLst>
              <a:ext uri="{FF2B5EF4-FFF2-40B4-BE49-F238E27FC236}">
                <a16:creationId xmlns:a16="http://schemas.microsoft.com/office/drawing/2014/main" id="{FA032D04-FBCF-5F40-0CC0-3F5B8A353A5D}"/>
              </a:ext>
            </a:extLst>
          </p:cNvPr>
          <p:cNvPicPr>
            <a:picLocks noChangeAspect="1"/>
          </p:cNvPicPr>
          <p:nvPr/>
        </p:nvPicPr>
        <p:blipFill>
          <a:blip r:embed="rId4"/>
          <a:stretch>
            <a:fillRect/>
          </a:stretch>
        </p:blipFill>
        <p:spPr>
          <a:xfrm>
            <a:off x="3048000" y="1898650"/>
            <a:ext cx="5611812" cy="2132012"/>
          </a:xfrm>
          <a:prstGeom prst="rect">
            <a:avLst/>
          </a:prstGeom>
        </p:spPr>
      </p:pic>
      <p:pic>
        <p:nvPicPr>
          <p:cNvPr id="3" name="Picture 2">
            <a:extLst>
              <a:ext uri="{FF2B5EF4-FFF2-40B4-BE49-F238E27FC236}">
                <a16:creationId xmlns:a16="http://schemas.microsoft.com/office/drawing/2014/main" id="{9DD7EDE6-F2A8-AE62-8F15-858A2C42023A}"/>
              </a:ext>
            </a:extLst>
          </p:cNvPr>
          <p:cNvPicPr>
            <a:picLocks noChangeAspect="1"/>
          </p:cNvPicPr>
          <p:nvPr/>
        </p:nvPicPr>
        <p:blipFill>
          <a:blip r:embed="rId5"/>
          <a:stretch>
            <a:fillRect/>
          </a:stretch>
        </p:blipFill>
        <p:spPr>
          <a:xfrm>
            <a:off x="9299292" y="6222013"/>
            <a:ext cx="2914141" cy="615749"/>
          </a:xfrm>
          <a:prstGeom prst="rect">
            <a:avLst/>
          </a:prstGeom>
        </p:spPr>
      </p:pic>
    </p:spTree>
    <p:extLst>
      <p:ext uri="{BB962C8B-B14F-4D97-AF65-F5344CB8AC3E}">
        <p14:creationId xmlns:p14="http://schemas.microsoft.com/office/powerpoint/2010/main" val="375505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D4ED-FBA1-9E54-3CDF-0EA81FE70EBD}"/>
              </a:ext>
            </a:extLst>
          </p:cNvPr>
          <p:cNvSpPr>
            <a:spLocks noGrp="1"/>
          </p:cNvSpPr>
          <p:nvPr>
            <p:ph type="title"/>
          </p:nvPr>
        </p:nvSpPr>
        <p:spPr>
          <a:xfrm>
            <a:off x="2070585" y="611820"/>
            <a:ext cx="8917832" cy="795423"/>
          </a:xfrm>
        </p:spPr>
        <p:txBody>
          <a:bodyPr/>
          <a:lstStyle/>
          <a:p>
            <a:r>
              <a:rPr lang="en-US"/>
              <a:t>Order Details Deep Dive</a:t>
            </a:r>
          </a:p>
        </p:txBody>
      </p:sp>
      <p:sp>
        <p:nvSpPr>
          <p:cNvPr id="3" name="Content Placeholder 2">
            <a:extLst>
              <a:ext uri="{FF2B5EF4-FFF2-40B4-BE49-F238E27FC236}">
                <a16:creationId xmlns:a16="http://schemas.microsoft.com/office/drawing/2014/main" id="{CCD44A46-ADB0-E24F-DDB1-06157457F27F}"/>
              </a:ext>
            </a:extLst>
          </p:cNvPr>
          <p:cNvSpPr>
            <a:spLocks noGrp="1"/>
          </p:cNvSpPr>
          <p:nvPr>
            <p:ph sz="half" idx="1"/>
          </p:nvPr>
        </p:nvSpPr>
        <p:spPr>
          <a:xfrm>
            <a:off x="2066874" y="1408471"/>
            <a:ext cx="4836202" cy="5240171"/>
          </a:xfrm>
        </p:spPr>
        <p:txBody>
          <a:bodyPr vert="horz" lIns="91440" tIns="45720" rIns="91440" bIns="45720" rtlCol="0" anchor="t">
            <a:normAutofit/>
          </a:bodyPr>
          <a:lstStyle/>
          <a:p>
            <a:r>
              <a:rPr lang="en-US"/>
              <a:t>17.What is the relationship between quantity ordered and total price</a:t>
            </a:r>
          </a:p>
          <a:p>
            <a:pPr marL="0" indent="0">
              <a:buNone/>
            </a:pPr>
            <a:endParaRPr lang="en-US"/>
          </a:p>
        </p:txBody>
      </p:sp>
      <p:pic>
        <p:nvPicPr>
          <p:cNvPr id="5" name="Content Placeholder 4" descr="A screenshot of a product&#10;&#10;AI-generated content may be incorrect.">
            <a:extLst>
              <a:ext uri="{FF2B5EF4-FFF2-40B4-BE49-F238E27FC236}">
                <a16:creationId xmlns:a16="http://schemas.microsoft.com/office/drawing/2014/main" id="{196063FE-53A8-4378-9EC0-92DC2F658FB3}"/>
              </a:ext>
            </a:extLst>
          </p:cNvPr>
          <p:cNvPicPr>
            <a:picLocks noGrp="1" noChangeAspect="1"/>
          </p:cNvPicPr>
          <p:nvPr>
            <p:ph sz="half" idx="2"/>
          </p:nvPr>
        </p:nvPicPr>
        <p:blipFill>
          <a:blip r:embed="rId2"/>
          <a:stretch>
            <a:fillRect/>
          </a:stretch>
        </p:blipFill>
        <p:spPr>
          <a:xfrm>
            <a:off x="7399683" y="1502715"/>
            <a:ext cx="4621122" cy="3316283"/>
          </a:xfrm>
        </p:spPr>
      </p:pic>
      <p:pic>
        <p:nvPicPr>
          <p:cNvPr id="6" name="Picture 5" descr="A screenshot of a computer&#10;&#10;AI-generated content may be incorrect.">
            <a:extLst>
              <a:ext uri="{FF2B5EF4-FFF2-40B4-BE49-F238E27FC236}">
                <a16:creationId xmlns:a16="http://schemas.microsoft.com/office/drawing/2014/main" id="{4C384EAE-6B57-4130-D042-8D3662852655}"/>
              </a:ext>
            </a:extLst>
          </p:cNvPr>
          <p:cNvPicPr>
            <a:picLocks noChangeAspect="1"/>
          </p:cNvPicPr>
          <p:nvPr/>
        </p:nvPicPr>
        <p:blipFill>
          <a:blip r:embed="rId3"/>
          <a:stretch>
            <a:fillRect/>
          </a:stretch>
        </p:blipFill>
        <p:spPr>
          <a:xfrm>
            <a:off x="2290916" y="4291474"/>
            <a:ext cx="3886200" cy="234315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D6E0726F-F6A5-042A-2FA7-D2BE64FAAD9B}"/>
              </a:ext>
            </a:extLst>
          </p:cNvPr>
          <p:cNvPicPr>
            <a:picLocks noChangeAspect="1"/>
          </p:cNvPicPr>
          <p:nvPr/>
        </p:nvPicPr>
        <p:blipFill>
          <a:blip r:embed="rId4"/>
          <a:stretch>
            <a:fillRect/>
          </a:stretch>
        </p:blipFill>
        <p:spPr>
          <a:xfrm>
            <a:off x="2290916" y="2097650"/>
            <a:ext cx="4378427" cy="2059550"/>
          </a:xfrm>
          <a:prstGeom prst="rect">
            <a:avLst/>
          </a:prstGeom>
        </p:spPr>
      </p:pic>
      <p:pic>
        <p:nvPicPr>
          <p:cNvPr id="4" name="Picture 3">
            <a:extLst>
              <a:ext uri="{FF2B5EF4-FFF2-40B4-BE49-F238E27FC236}">
                <a16:creationId xmlns:a16="http://schemas.microsoft.com/office/drawing/2014/main" id="{7F1B846A-C905-89C9-1534-B90353436744}"/>
              </a:ext>
            </a:extLst>
          </p:cNvPr>
          <p:cNvPicPr>
            <a:picLocks noChangeAspect="1"/>
          </p:cNvPicPr>
          <p:nvPr/>
        </p:nvPicPr>
        <p:blipFill>
          <a:blip r:embed="rId5"/>
          <a:stretch>
            <a:fillRect/>
          </a:stretch>
        </p:blipFill>
        <p:spPr>
          <a:xfrm>
            <a:off x="9277859" y="6242251"/>
            <a:ext cx="2914141" cy="615749"/>
          </a:xfrm>
          <a:prstGeom prst="rect">
            <a:avLst/>
          </a:prstGeom>
        </p:spPr>
      </p:pic>
    </p:spTree>
    <p:extLst>
      <p:ext uri="{BB962C8B-B14F-4D97-AF65-F5344CB8AC3E}">
        <p14:creationId xmlns:p14="http://schemas.microsoft.com/office/powerpoint/2010/main" val="370970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4545-1557-A558-94B4-A9F5C1C90700}"/>
              </a:ext>
            </a:extLst>
          </p:cNvPr>
          <p:cNvSpPr>
            <a:spLocks noGrp="1"/>
          </p:cNvSpPr>
          <p:nvPr>
            <p:ph type="title"/>
          </p:nvPr>
        </p:nvSpPr>
        <p:spPr/>
        <p:txBody>
          <a:bodyPr/>
          <a:lstStyle/>
          <a:p>
            <a:r>
              <a:rPr lang="en-US"/>
              <a:t>18.What is the average quantity ordered per product</a:t>
            </a:r>
          </a:p>
        </p:txBody>
      </p:sp>
      <p:pic>
        <p:nvPicPr>
          <p:cNvPr id="5" name="Content Placeholder 4" descr="A screenshot of a data&#10;&#10;AI-generated content may be incorrect.">
            <a:extLst>
              <a:ext uri="{FF2B5EF4-FFF2-40B4-BE49-F238E27FC236}">
                <a16:creationId xmlns:a16="http://schemas.microsoft.com/office/drawing/2014/main" id="{A1FF443D-8D46-E38E-92B3-77E52FF8E475}"/>
              </a:ext>
            </a:extLst>
          </p:cNvPr>
          <p:cNvPicPr>
            <a:picLocks noGrp="1" noChangeAspect="1"/>
          </p:cNvPicPr>
          <p:nvPr>
            <p:ph idx="1"/>
          </p:nvPr>
        </p:nvPicPr>
        <p:blipFill>
          <a:blip r:embed="rId2"/>
          <a:stretch>
            <a:fillRect/>
          </a:stretch>
        </p:blipFill>
        <p:spPr>
          <a:xfrm>
            <a:off x="2728749" y="4188347"/>
            <a:ext cx="4693059" cy="1914525"/>
          </a:xfrm>
        </p:spPr>
      </p:pic>
      <p:pic>
        <p:nvPicPr>
          <p:cNvPr id="6" name="Picture 5" descr="A screenshot of a computer code&#10;&#10;AI-generated content may be incorrect.">
            <a:extLst>
              <a:ext uri="{FF2B5EF4-FFF2-40B4-BE49-F238E27FC236}">
                <a16:creationId xmlns:a16="http://schemas.microsoft.com/office/drawing/2014/main" id="{376E2685-6B90-B0C6-402D-AED9C32DE89F}"/>
              </a:ext>
            </a:extLst>
          </p:cNvPr>
          <p:cNvPicPr>
            <a:picLocks noChangeAspect="1"/>
          </p:cNvPicPr>
          <p:nvPr/>
        </p:nvPicPr>
        <p:blipFill>
          <a:blip r:embed="rId3"/>
          <a:stretch>
            <a:fillRect/>
          </a:stretch>
        </p:blipFill>
        <p:spPr>
          <a:xfrm>
            <a:off x="2718466" y="1885334"/>
            <a:ext cx="5734971" cy="2140975"/>
          </a:xfrm>
          <a:prstGeom prst="rect">
            <a:avLst/>
          </a:prstGeom>
        </p:spPr>
      </p:pic>
    </p:spTree>
    <p:extLst>
      <p:ext uri="{BB962C8B-B14F-4D97-AF65-F5344CB8AC3E}">
        <p14:creationId xmlns:p14="http://schemas.microsoft.com/office/powerpoint/2010/main" val="34278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y Questions Free Stock Photo - Public Domain Pictures">
            <a:extLst>
              <a:ext uri="{FF2B5EF4-FFF2-40B4-BE49-F238E27FC236}">
                <a16:creationId xmlns:a16="http://schemas.microsoft.com/office/drawing/2014/main" id="{EC26F39F-5227-905E-FABD-B4DFBED470B2}"/>
              </a:ext>
            </a:extLst>
          </p:cNvPr>
          <p:cNvPicPr>
            <a:picLocks noChangeAspect="1"/>
          </p:cNvPicPr>
          <p:nvPr/>
        </p:nvPicPr>
        <p:blipFill>
          <a:blip r:embed="rId2"/>
          <a:stretch>
            <a:fillRect/>
          </a:stretch>
        </p:blipFill>
        <p:spPr>
          <a:xfrm>
            <a:off x="1821672" y="1330698"/>
            <a:ext cx="9802268" cy="4172023"/>
          </a:xfrm>
          <a:prstGeom prst="rect">
            <a:avLst/>
          </a:prstGeom>
        </p:spPr>
      </p:pic>
      <p:pic>
        <p:nvPicPr>
          <p:cNvPr id="2" name="Picture 1">
            <a:extLst>
              <a:ext uri="{FF2B5EF4-FFF2-40B4-BE49-F238E27FC236}">
                <a16:creationId xmlns:a16="http://schemas.microsoft.com/office/drawing/2014/main" id="{1D6B985D-0A69-7737-B223-3BBF71890423}"/>
              </a:ext>
            </a:extLst>
          </p:cNvPr>
          <p:cNvPicPr>
            <a:picLocks noChangeAspect="1"/>
          </p:cNvPicPr>
          <p:nvPr/>
        </p:nvPicPr>
        <p:blipFill>
          <a:blip r:embed="rId3"/>
          <a:stretch>
            <a:fillRect/>
          </a:stretch>
        </p:blipFill>
        <p:spPr>
          <a:xfrm>
            <a:off x="9277859" y="6242251"/>
            <a:ext cx="2914141" cy="615749"/>
          </a:xfrm>
          <a:prstGeom prst="rect">
            <a:avLst/>
          </a:prstGeom>
        </p:spPr>
      </p:pic>
    </p:spTree>
    <p:extLst>
      <p:ext uri="{BB962C8B-B14F-4D97-AF65-F5344CB8AC3E}">
        <p14:creationId xmlns:p14="http://schemas.microsoft.com/office/powerpoint/2010/main" val="364648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147D98C-0914-4CCC-9221-3E732A8C6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81"/>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shaking hands&#10;&#10;AI-generated content may be incorrect.">
            <a:extLst>
              <a:ext uri="{FF2B5EF4-FFF2-40B4-BE49-F238E27FC236}">
                <a16:creationId xmlns:a16="http://schemas.microsoft.com/office/drawing/2014/main" id="{B999FAA2-05A1-40F3-AD3D-CBDFFA516773}"/>
              </a:ext>
            </a:extLst>
          </p:cNvPr>
          <p:cNvPicPr>
            <a:picLocks noChangeAspect="1"/>
          </p:cNvPicPr>
          <p:nvPr/>
        </p:nvPicPr>
        <p:blipFill>
          <a:blip r:embed="rId2"/>
          <a:srcRect t="5575" b="8985"/>
          <a:stretch>
            <a:fillRect/>
          </a:stretch>
        </p:blipFill>
        <p:spPr>
          <a:xfrm>
            <a:off x="643467" y="640080"/>
            <a:ext cx="10929653" cy="5252773"/>
          </a:xfrm>
          <a:prstGeom prst="rect">
            <a:avLst/>
          </a:prstGeom>
        </p:spPr>
      </p:pic>
      <p:sp>
        <p:nvSpPr>
          <p:cNvPr id="9" name="Freeform 11">
            <a:extLst>
              <a:ext uri="{FF2B5EF4-FFF2-40B4-BE49-F238E27FC236}">
                <a16:creationId xmlns:a16="http://schemas.microsoft.com/office/drawing/2014/main" id="{95746409-9281-4501-B230-30E8E5F43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858662-1417-4659-76D1-25C19A51C4D6}"/>
              </a:ext>
            </a:extLst>
          </p:cNvPr>
          <p:cNvPicPr>
            <a:picLocks noChangeAspect="1"/>
          </p:cNvPicPr>
          <p:nvPr/>
        </p:nvPicPr>
        <p:blipFill>
          <a:blip r:embed="rId3"/>
          <a:stretch>
            <a:fillRect/>
          </a:stretch>
        </p:blipFill>
        <p:spPr>
          <a:xfrm>
            <a:off x="9277859" y="6217920"/>
            <a:ext cx="2914141" cy="615749"/>
          </a:xfrm>
          <a:prstGeom prst="rect">
            <a:avLst/>
          </a:prstGeom>
        </p:spPr>
      </p:pic>
    </p:spTree>
    <p:extLst>
      <p:ext uri="{BB962C8B-B14F-4D97-AF65-F5344CB8AC3E}">
        <p14:creationId xmlns:p14="http://schemas.microsoft.com/office/powerpoint/2010/main" val="361669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701C-AF48-2928-8E70-DD350469EE82}"/>
              </a:ext>
            </a:extLst>
          </p:cNvPr>
          <p:cNvSpPr>
            <a:spLocks noGrp="1"/>
          </p:cNvSpPr>
          <p:nvPr>
            <p:ph type="title"/>
          </p:nvPr>
        </p:nvSpPr>
        <p:spPr>
          <a:xfrm>
            <a:off x="4175145" y="593287"/>
            <a:ext cx="4547615" cy="1280890"/>
          </a:xfrm>
        </p:spPr>
        <p:txBody>
          <a:bodyPr/>
          <a:lstStyle/>
          <a:p>
            <a:r>
              <a:rPr lang="en-US" b="1" dirty="0">
                <a:solidFill>
                  <a:schemeClr val="accent4">
                    <a:lumMod val="75000"/>
                  </a:schemeClr>
                </a:solidFill>
                <a:latin typeface="Cambria" panose="02040503050406030204" pitchFamily="18" charset="0"/>
                <a:ea typeface="Cambria" panose="02040503050406030204" pitchFamily="18" charset="0"/>
              </a:rPr>
              <a:t>Problem Statement</a:t>
            </a:r>
            <a:endParaRPr lang="en-IN" dirty="0"/>
          </a:p>
        </p:txBody>
      </p:sp>
      <p:sp>
        <p:nvSpPr>
          <p:cNvPr id="4" name="TextBox 3">
            <a:extLst>
              <a:ext uri="{FF2B5EF4-FFF2-40B4-BE49-F238E27FC236}">
                <a16:creationId xmlns:a16="http://schemas.microsoft.com/office/drawing/2014/main" id="{FB624669-6763-67E4-E16B-34C6A84C667C}"/>
              </a:ext>
            </a:extLst>
          </p:cNvPr>
          <p:cNvSpPr txBox="1"/>
          <p:nvPr/>
        </p:nvSpPr>
        <p:spPr>
          <a:xfrm>
            <a:off x="2455524" y="2274838"/>
            <a:ext cx="9174822" cy="2308324"/>
          </a:xfrm>
          <a:prstGeom prst="rect">
            <a:avLst/>
          </a:prstGeom>
          <a:noFill/>
        </p:spPr>
        <p:txBody>
          <a:bodyPr wrap="square">
            <a:spAutoFit/>
          </a:bodyPr>
          <a:lstStyle/>
          <a:p>
            <a:pPr marL="0" indent="0">
              <a:buNone/>
            </a:pPr>
            <a:r>
              <a:rPr lang="en-US" sz="2400" dirty="0">
                <a:solidFill>
                  <a:schemeClr val="accent4">
                    <a:lumMod val="75000"/>
                  </a:schemeClr>
                </a:solidFill>
              </a:rPr>
              <a:t>Design and implement a relational database system for a grocery store to manage suppliers, products, customers, employees, and orders. Perform comprehensive data analysis using SQL to extract business insights related to customer behavior, product performance, sales trends, supplier contributions, and employee efficiency.</a:t>
            </a:r>
          </a:p>
        </p:txBody>
      </p:sp>
    </p:spTree>
    <p:extLst>
      <p:ext uri="{BB962C8B-B14F-4D97-AF65-F5344CB8AC3E}">
        <p14:creationId xmlns:p14="http://schemas.microsoft.com/office/powerpoint/2010/main" val="2795053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6B3B-0921-FB64-E9CC-BE1C2A6DB463}"/>
              </a:ext>
            </a:extLst>
          </p:cNvPr>
          <p:cNvSpPr>
            <a:spLocks noGrp="1"/>
          </p:cNvSpPr>
          <p:nvPr>
            <p:ph type="title"/>
          </p:nvPr>
        </p:nvSpPr>
        <p:spPr/>
        <p:txBody>
          <a:bodyPr/>
          <a:lstStyle/>
          <a:p>
            <a:r>
              <a:rPr lang="en-US" b="1" dirty="0">
                <a:solidFill>
                  <a:schemeClr val="bg2">
                    <a:lumMod val="25000"/>
                  </a:schemeClr>
                </a:solidFill>
              </a:rPr>
              <a:t>Domain Knowledge: Retail &amp; Grocery</a:t>
            </a:r>
            <a:endParaRPr lang="en-IN" b="1" dirty="0">
              <a:solidFill>
                <a:schemeClr val="bg2">
                  <a:lumMod val="25000"/>
                </a:schemeClr>
              </a:solidFill>
            </a:endParaRPr>
          </a:p>
        </p:txBody>
      </p:sp>
      <p:sp>
        <p:nvSpPr>
          <p:cNvPr id="3" name="Content Placeholder 2">
            <a:extLst>
              <a:ext uri="{FF2B5EF4-FFF2-40B4-BE49-F238E27FC236}">
                <a16:creationId xmlns:a16="http://schemas.microsoft.com/office/drawing/2014/main" id="{1466E8A7-9EC3-2EC6-F052-49031C68C725}"/>
              </a:ext>
            </a:extLst>
          </p:cNvPr>
          <p:cNvSpPr>
            <a:spLocks noGrp="1"/>
          </p:cNvSpPr>
          <p:nvPr>
            <p:ph sz="half" idx="1"/>
          </p:nvPr>
        </p:nvSpPr>
        <p:spPr/>
        <p:txBody>
          <a:bodyPr/>
          <a:lstStyle/>
          <a:p>
            <a:r>
              <a:rPr lang="en-US" dirty="0">
                <a:latin typeface="Bahnschrift SemiBold" panose="020B0502040204020203" pitchFamily="34" charset="0"/>
              </a:rPr>
              <a:t>Key Aspects</a:t>
            </a:r>
          </a:p>
          <a:p>
            <a:pPr>
              <a:buFont typeface="Arial" panose="020B0604020202020204" pitchFamily="34" charset="0"/>
              <a:buChar char="•"/>
            </a:pPr>
            <a:r>
              <a:rPr lang="en-US" dirty="0">
                <a:latin typeface="+mj-lt"/>
              </a:rPr>
              <a:t>Inventory management</a:t>
            </a:r>
          </a:p>
          <a:p>
            <a:pPr>
              <a:buFont typeface="Arial" panose="020B0604020202020204" pitchFamily="34" charset="0"/>
              <a:buChar char="•"/>
            </a:pPr>
            <a:r>
              <a:rPr lang="en-US" dirty="0">
                <a:latin typeface="+mj-lt"/>
              </a:rPr>
              <a:t>Supplier relations</a:t>
            </a:r>
          </a:p>
          <a:p>
            <a:pPr>
              <a:buFont typeface="Arial" panose="020B0604020202020204" pitchFamily="34" charset="0"/>
              <a:buChar char="•"/>
            </a:pPr>
            <a:r>
              <a:rPr lang="en-US" dirty="0">
                <a:latin typeface="+mj-lt"/>
              </a:rPr>
              <a:t>Customer orders</a:t>
            </a:r>
          </a:p>
          <a:p>
            <a:pPr>
              <a:buFont typeface="Arial" panose="020B0604020202020204" pitchFamily="34" charset="0"/>
              <a:buChar char="•"/>
            </a:pPr>
            <a:r>
              <a:rPr lang="en-US" dirty="0">
                <a:latin typeface="+mj-lt"/>
              </a:rPr>
              <a:t>Employee activity</a:t>
            </a:r>
          </a:p>
          <a:p>
            <a:pPr>
              <a:buFont typeface="Arial" panose="020B0604020202020204" pitchFamily="34" charset="0"/>
              <a:buChar char="•"/>
            </a:pPr>
            <a:r>
              <a:rPr lang="en-US" dirty="0">
                <a:latin typeface="+mj-lt"/>
              </a:rPr>
              <a:t>supplier</a:t>
            </a:r>
          </a:p>
          <a:p>
            <a:pPr>
              <a:buFont typeface="Arial" panose="020B0604020202020204" pitchFamily="34" charset="0"/>
              <a:buChar char="•"/>
            </a:pPr>
            <a:endParaRPr lang="en-IN" dirty="0"/>
          </a:p>
        </p:txBody>
      </p:sp>
      <p:sp>
        <p:nvSpPr>
          <p:cNvPr id="4" name="Content Placeholder 3">
            <a:extLst>
              <a:ext uri="{FF2B5EF4-FFF2-40B4-BE49-F238E27FC236}">
                <a16:creationId xmlns:a16="http://schemas.microsoft.com/office/drawing/2014/main" id="{428D09A9-7D75-BD2E-722A-508D4CC78C33}"/>
              </a:ext>
            </a:extLst>
          </p:cNvPr>
          <p:cNvSpPr>
            <a:spLocks noGrp="1"/>
          </p:cNvSpPr>
          <p:nvPr>
            <p:ph sz="half" idx="2"/>
          </p:nvPr>
        </p:nvSpPr>
        <p:spPr/>
        <p:txBody>
          <a:bodyPr/>
          <a:lstStyle/>
          <a:p>
            <a:r>
              <a:rPr lang="en-US" dirty="0">
                <a:latin typeface="Bahnschrift SemiBold" panose="020B0502040204020203" pitchFamily="34" charset="0"/>
              </a:rPr>
              <a:t>Benefits of Data Management</a:t>
            </a:r>
            <a:endParaRPr lang="en-US" dirty="0"/>
          </a:p>
          <a:p>
            <a:pPr>
              <a:buFont typeface="Arial" panose="020B0604020202020204" pitchFamily="34" charset="0"/>
              <a:buChar char="•"/>
            </a:pPr>
            <a:r>
              <a:rPr lang="en-IN" dirty="0"/>
              <a:t>Track sales and revenue</a:t>
            </a:r>
          </a:p>
          <a:p>
            <a:pPr>
              <a:buFont typeface="Arial" panose="020B0604020202020204" pitchFamily="34" charset="0"/>
              <a:buChar char="•"/>
            </a:pPr>
            <a:r>
              <a:rPr lang="en-IN" dirty="0"/>
              <a:t>Monitor product availability</a:t>
            </a:r>
          </a:p>
          <a:p>
            <a:pPr>
              <a:buFont typeface="Arial" panose="020B0604020202020204" pitchFamily="34" charset="0"/>
              <a:buChar char="•"/>
            </a:pPr>
            <a:r>
              <a:rPr lang="en-IN" dirty="0"/>
              <a:t>Inventory management system</a:t>
            </a:r>
          </a:p>
          <a:p>
            <a:pPr>
              <a:buFont typeface="Arial" panose="020B0604020202020204" pitchFamily="34" charset="0"/>
              <a:buChar char="•"/>
            </a:pPr>
            <a:r>
              <a:rPr lang="en-IN" dirty="0"/>
              <a:t>Make good decisions</a:t>
            </a:r>
          </a:p>
        </p:txBody>
      </p:sp>
      <p:pic>
        <p:nvPicPr>
          <p:cNvPr id="5" name="Picture 4">
            <a:extLst>
              <a:ext uri="{FF2B5EF4-FFF2-40B4-BE49-F238E27FC236}">
                <a16:creationId xmlns:a16="http://schemas.microsoft.com/office/drawing/2014/main" id="{35EC67AC-F2F4-83F4-B21D-46FF7B81700C}"/>
              </a:ext>
            </a:extLst>
          </p:cNvPr>
          <p:cNvPicPr>
            <a:picLocks noChangeAspect="1"/>
          </p:cNvPicPr>
          <p:nvPr/>
        </p:nvPicPr>
        <p:blipFill>
          <a:blip r:embed="rId2"/>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342545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AA1B2-EFC5-2ACF-2C85-CA358544B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687" y="835366"/>
            <a:ext cx="3476625" cy="1295400"/>
          </a:xfrm>
          <a:prstGeom prst="rect">
            <a:avLst/>
          </a:prstGeom>
        </p:spPr>
      </p:pic>
      <p:pic>
        <p:nvPicPr>
          <p:cNvPr id="5" name="Picture 4">
            <a:extLst>
              <a:ext uri="{FF2B5EF4-FFF2-40B4-BE49-F238E27FC236}">
                <a16:creationId xmlns:a16="http://schemas.microsoft.com/office/drawing/2014/main" id="{18E53D0F-57F5-F0F1-266E-CC52C067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045" y="5220124"/>
            <a:ext cx="2019300" cy="1181100"/>
          </a:xfrm>
          <a:prstGeom prst="rect">
            <a:avLst/>
          </a:prstGeom>
        </p:spPr>
      </p:pic>
      <p:pic>
        <p:nvPicPr>
          <p:cNvPr id="7" name="Picture 6">
            <a:extLst>
              <a:ext uri="{FF2B5EF4-FFF2-40B4-BE49-F238E27FC236}">
                <a16:creationId xmlns:a16="http://schemas.microsoft.com/office/drawing/2014/main" id="{7D15FCDB-8C82-87EF-0D87-25016139D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0275" y="4435546"/>
            <a:ext cx="2371725" cy="2124075"/>
          </a:xfrm>
          <a:prstGeom prst="rect">
            <a:avLst/>
          </a:prstGeom>
        </p:spPr>
      </p:pic>
      <p:pic>
        <p:nvPicPr>
          <p:cNvPr id="9" name="Picture 8">
            <a:extLst>
              <a:ext uri="{FF2B5EF4-FFF2-40B4-BE49-F238E27FC236}">
                <a16:creationId xmlns:a16="http://schemas.microsoft.com/office/drawing/2014/main" id="{CED5AB71-E3A2-77C3-0375-DC033CC13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880" y="5220124"/>
            <a:ext cx="3105150" cy="1323975"/>
          </a:xfrm>
          <a:prstGeom prst="rect">
            <a:avLst/>
          </a:prstGeom>
        </p:spPr>
      </p:pic>
      <p:pic>
        <p:nvPicPr>
          <p:cNvPr id="11" name="Picture 10">
            <a:extLst>
              <a:ext uri="{FF2B5EF4-FFF2-40B4-BE49-F238E27FC236}">
                <a16:creationId xmlns:a16="http://schemas.microsoft.com/office/drawing/2014/main" id="{5B29F178-BDE9-72F9-3734-20AA062F64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868" y="2511496"/>
            <a:ext cx="3305175" cy="2228850"/>
          </a:xfrm>
          <a:prstGeom prst="rect">
            <a:avLst/>
          </a:prstGeom>
        </p:spPr>
      </p:pic>
      <p:pic>
        <p:nvPicPr>
          <p:cNvPr id="13" name="Picture 12">
            <a:extLst>
              <a:ext uri="{FF2B5EF4-FFF2-40B4-BE49-F238E27FC236}">
                <a16:creationId xmlns:a16="http://schemas.microsoft.com/office/drawing/2014/main" id="{FFC8F370-F47B-5391-D45A-B186BD5704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7577" y="2511496"/>
            <a:ext cx="2209800" cy="1352550"/>
          </a:xfrm>
          <a:prstGeom prst="rect">
            <a:avLst/>
          </a:prstGeom>
        </p:spPr>
      </p:pic>
      <p:pic>
        <p:nvPicPr>
          <p:cNvPr id="15" name="Picture 14">
            <a:extLst>
              <a:ext uri="{FF2B5EF4-FFF2-40B4-BE49-F238E27FC236}">
                <a16:creationId xmlns:a16="http://schemas.microsoft.com/office/drawing/2014/main" id="{D4519F02-D38C-0E34-F96B-AEF845BD5B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4413" y="2511496"/>
            <a:ext cx="3543300" cy="1924050"/>
          </a:xfrm>
          <a:prstGeom prst="rect">
            <a:avLst/>
          </a:prstGeom>
        </p:spPr>
      </p:pic>
      <p:sp>
        <p:nvSpPr>
          <p:cNvPr id="19" name="TextBox 18">
            <a:extLst>
              <a:ext uri="{FF2B5EF4-FFF2-40B4-BE49-F238E27FC236}">
                <a16:creationId xmlns:a16="http://schemas.microsoft.com/office/drawing/2014/main" id="{73EAD630-C5A5-C790-8FA4-D5F1CB40EEA7}"/>
              </a:ext>
            </a:extLst>
          </p:cNvPr>
          <p:cNvSpPr txBox="1"/>
          <p:nvPr/>
        </p:nvSpPr>
        <p:spPr>
          <a:xfrm>
            <a:off x="5068043" y="113713"/>
            <a:ext cx="6097712" cy="584775"/>
          </a:xfrm>
          <a:prstGeom prst="rect">
            <a:avLst/>
          </a:prstGeom>
          <a:noFill/>
        </p:spPr>
        <p:txBody>
          <a:bodyPr wrap="square">
            <a:spAutoFit/>
          </a:bodyPr>
          <a:lstStyle/>
          <a:p>
            <a:r>
              <a:rPr lang="en-US" sz="3200" b="1" dirty="0">
                <a:solidFill>
                  <a:schemeClr val="accent4">
                    <a:lumMod val="75000"/>
                  </a:schemeClr>
                </a:solidFill>
                <a:latin typeface="Cambria" panose="02040503050406030204" pitchFamily="18" charset="0"/>
                <a:ea typeface="Cambria" panose="02040503050406030204" pitchFamily="18" charset="0"/>
              </a:rPr>
              <a:t>Tables</a:t>
            </a:r>
            <a:endParaRPr lang="en-IN" sz="3200" dirty="0"/>
          </a:p>
        </p:txBody>
      </p:sp>
      <p:sp>
        <p:nvSpPr>
          <p:cNvPr id="4" name="TextBox 3">
            <a:extLst>
              <a:ext uri="{FF2B5EF4-FFF2-40B4-BE49-F238E27FC236}">
                <a16:creationId xmlns:a16="http://schemas.microsoft.com/office/drawing/2014/main" id="{A9A10AB1-45EC-8615-CAE5-5A602ABD704A}"/>
              </a:ext>
            </a:extLst>
          </p:cNvPr>
          <p:cNvSpPr txBox="1"/>
          <p:nvPr/>
        </p:nvSpPr>
        <p:spPr>
          <a:xfrm>
            <a:off x="4888254" y="2083997"/>
            <a:ext cx="6097712" cy="307777"/>
          </a:xfrm>
          <a:prstGeom prst="rect">
            <a:avLst/>
          </a:prstGeom>
          <a:noFill/>
        </p:spPr>
        <p:txBody>
          <a:bodyPr wrap="square">
            <a:spAutoFit/>
          </a:bodyPr>
          <a:lstStyle/>
          <a:p>
            <a:r>
              <a:rPr lang="en-US" sz="1400" dirty="0">
                <a:latin typeface="+mj-lt"/>
              </a:rPr>
              <a:t>Supplier </a:t>
            </a:r>
            <a:r>
              <a:rPr lang="en-US" sz="1400" dirty="0"/>
              <a:t> </a:t>
            </a:r>
            <a:endParaRPr lang="en-US" sz="1400" dirty="0">
              <a:latin typeface="+mj-lt"/>
            </a:endParaRPr>
          </a:p>
        </p:txBody>
      </p:sp>
      <p:sp>
        <p:nvSpPr>
          <p:cNvPr id="8" name="TextBox 7">
            <a:extLst>
              <a:ext uri="{FF2B5EF4-FFF2-40B4-BE49-F238E27FC236}">
                <a16:creationId xmlns:a16="http://schemas.microsoft.com/office/drawing/2014/main" id="{07696454-E731-E462-4AA5-CE1D0A6BE859}"/>
              </a:ext>
            </a:extLst>
          </p:cNvPr>
          <p:cNvSpPr txBox="1"/>
          <p:nvPr/>
        </p:nvSpPr>
        <p:spPr>
          <a:xfrm>
            <a:off x="9812976" y="6559621"/>
            <a:ext cx="2705557" cy="307777"/>
          </a:xfrm>
          <a:prstGeom prst="rect">
            <a:avLst/>
          </a:prstGeom>
          <a:noFill/>
        </p:spPr>
        <p:txBody>
          <a:bodyPr wrap="square">
            <a:spAutoFit/>
          </a:bodyPr>
          <a:lstStyle/>
          <a:p>
            <a:r>
              <a:rPr lang="en-US" sz="1400" dirty="0">
                <a:latin typeface="+mj-lt"/>
              </a:rPr>
              <a:t>Employees</a:t>
            </a:r>
            <a:endParaRPr lang="en-IN" sz="1400" dirty="0"/>
          </a:p>
        </p:txBody>
      </p:sp>
      <p:sp>
        <p:nvSpPr>
          <p:cNvPr id="12" name="TextBox 11">
            <a:extLst>
              <a:ext uri="{FF2B5EF4-FFF2-40B4-BE49-F238E27FC236}">
                <a16:creationId xmlns:a16="http://schemas.microsoft.com/office/drawing/2014/main" id="{52F1FCD3-1DD2-CDD2-E934-17B4347895DA}"/>
              </a:ext>
            </a:extLst>
          </p:cNvPr>
          <p:cNvSpPr txBox="1"/>
          <p:nvPr/>
        </p:nvSpPr>
        <p:spPr>
          <a:xfrm>
            <a:off x="6698947" y="6480337"/>
            <a:ext cx="6257260" cy="307777"/>
          </a:xfrm>
          <a:prstGeom prst="rect">
            <a:avLst/>
          </a:prstGeom>
          <a:noFill/>
        </p:spPr>
        <p:txBody>
          <a:bodyPr wrap="square">
            <a:spAutoFit/>
          </a:bodyPr>
          <a:lstStyle/>
          <a:p>
            <a:r>
              <a:rPr lang="en-US" sz="1400" dirty="0">
                <a:latin typeface="+mj-lt"/>
              </a:rPr>
              <a:t> Categories</a:t>
            </a:r>
            <a:endParaRPr lang="en-IN" sz="1400" dirty="0"/>
          </a:p>
        </p:txBody>
      </p:sp>
      <p:sp>
        <p:nvSpPr>
          <p:cNvPr id="16" name="TextBox 15">
            <a:extLst>
              <a:ext uri="{FF2B5EF4-FFF2-40B4-BE49-F238E27FC236}">
                <a16:creationId xmlns:a16="http://schemas.microsoft.com/office/drawing/2014/main" id="{F82F9098-4E7C-6804-D5D5-A0DE57A9D570}"/>
              </a:ext>
            </a:extLst>
          </p:cNvPr>
          <p:cNvSpPr txBox="1"/>
          <p:nvPr/>
        </p:nvSpPr>
        <p:spPr>
          <a:xfrm>
            <a:off x="2593217" y="6508344"/>
            <a:ext cx="6480544" cy="307777"/>
          </a:xfrm>
          <a:prstGeom prst="rect">
            <a:avLst/>
          </a:prstGeom>
          <a:noFill/>
        </p:spPr>
        <p:txBody>
          <a:bodyPr wrap="square">
            <a:spAutoFit/>
          </a:bodyPr>
          <a:lstStyle/>
          <a:p>
            <a:r>
              <a:rPr lang="en-US" sz="1400" dirty="0">
                <a:latin typeface="+mj-lt"/>
              </a:rPr>
              <a:t>Customers</a:t>
            </a:r>
            <a:endParaRPr lang="en-IN" dirty="0"/>
          </a:p>
        </p:txBody>
      </p:sp>
      <p:sp>
        <p:nvSpPr>
          <p:cNvPr id="18" name="TextBox 17">
            <a:extLst>
              <a:ext uri="{FF2B5EF4-FFF2-40B4-BE49-F238E27FC236}">
                <a16:creationId xmlns:a16="http://schemas.microsoft.com/office/drawing/2014/main" id="{23DD5123-4A24-8D2E-8EAD-0F640DC9F5E6}"/>
              </a:ext>
            </a:extLst>
          </p:cNvPr>
          <p:cNvSpPr txBox="1"/>
          <p:nvPr/>
        </p:nvSpPr>
        <p:spPr>
          <a:xfrm>
            <a:off x="10158848" y="3897005"/>
            <a:ext cx="2334733" cy="307777"/>
          </a:xfrm>
          <a:prstGeom prst="rect">
            <a:avLst/>
          </a:prstGeom>
          <a:noFill/>
        </p:spPr>
        <p:txBody>
          <a:bodyPr wrap="square">
            <a:spAutoFit/>
          </a:bodyPr>
          <a:lstStyle/>
          <a:p>
            <a:r>
              <a:rPr lang="en-US" sz="1400" dirty="0">
                <a:latin typeface="+mj-lt"/>
              </a:rPr>
              <a:t>Orders</a:t>
            </a:r>
            <a:endParaRPr lang="en-IN" sz="1400" dirty="0"/>
          </a:p>
        </p:txBody>
      </p:sp>
      <p:sp>
        <p:nvSpPr>
          <p:cNvPr id="21" name="TextBox 20">
            <a:extLst>
              <a:ext uri="{FF2B5EF4-FFF2-40B4-BE49-F238E27FC236}">
                <a16:creationId xmlns:a16="http://schemas.microsoft.com/office/drawing/2014/main" id="{4B78D5AA-2C18-89FE-D00F-4DB952106D9E}"/>
              </a:ext>
            </a:extLst>
          </p:cNvPr>
          <p:cNvSpPr txBox="1"/>
          <p:nvPr/>
        </p:nvSpPr>
        <p:spPr>
          <a:xfrm>
            <a:off x="6621425" y="4520057"/>
            <a:ext cx="3458675" cy="307777"/>
          </a:xfrm>
          <a:prstGeom prst="rect">
            <a:avLst/>
          </a:prstGeom>
          <a:noFill/>
        </p:spPr>
        <p:txBody>
          <a:bodyPr wrap="square">
            <a:spAutoFit/>
          </a:bodyPr>
          <a:lstStyle/>
          <a:p>
            <a:r>
              <a:rPr lang="en-US" sz="1400" dirty="0" err="1"/>
              <a:t>Order_Details</a:t>
            </a:r>
            <a:r>
              <a:rPr lang="en-US" sz="1400" dirty="0"/>
              <a:t> </a:t>
            </a:r>
            <a:endParaRPr lang="en-IN" sz="1400" dirty="0"/>
          </a:p>
        </p:txBody>
      </p:sp>
      <p:sp>
        <p:nvSpPr>
          <p:cNvPr id="23" name="TextBox 22">
            <a:extLst>
              <a:ext uri="{FF2B5EF4-FFF2-40B4-BE49-F238E27FC236}">
                <a16:creationId xmlns:a16="http://schemas.microsoft.com/office/drawing/2014/main" id="{ED44329D-7F40-AB79-0841-EA51E0A301EB}"/>
              </a:ext>
            </a:extLst>
          </p:cNvPr>
          <p:cNvSpPr txBox="1"/>
          <p:nvPr/>
        </p:nvSpPr>
        <p:spPr>
          <a:xfrm>
            <a:off x="2514141" y="4800132"/>
            <a:ext cx="6480544" cy="307777"/>
          </a:xfrm>
          <a:prstGeom prst="rect">
            <a:avLst/>
          </a:prstGeom>
          <a:noFill/>
        </p:spPr>
        <p:txBody>
          <a:bodyPr wrap="square">
            <a:spAutoFit/>
          </a:bodyPr>
          <a:lstStyle/>
          <a:p>
            <a:r>
              <a:rPr lang="en-US" sz="1400" dirty="0">
                <a:latin typeface="+mj-lt"/>
              </a:rPr>
              <a:t>product</a:t>
            </a:r>
            <a:endParaRPr lang="en-IN" sz="1400" dirty="0"/>
          </a:p>
        </p:txBody>
      </p:sp>
    </p:spTree>
    <p:extLst>
      <p:ext uri="{BB962C8B-B14F-4D97-AF65-F5344CB8AC3E}">
        <p14:creationId xmlns:p14="http://schemas.microsoft.com/office/powerpoint/2010/main" val="3229867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15ACC-B02A-3BCD-709F-ACC8209DF948}"/>
              </a:ext>
            </a:extLst>
          </p:cNvPr>
          <p:cNvSpPr>
            <a:spLocks noGrp="1"/>
          </p:cNvSpPr>
          <p:nvPr>
            <p:ph type="title"/>
          </p:nvPr>
        </p:nvSpPr>
        <p:spPr>
          <a:xfrm>
            <a:off x="2592925" y="624110"/>
            <a:ext cx="8911687" cy="727612"/>
          </a:xfrm>
        </p:spPr>
        <p:txBody>
          <a:bodyPr>
            <a:normAutofit fontScale="90000"/>
          </a:bodyPr>
          <a:lstStyle/>
          <a:p>
            <a:pPr algn="ctr"/>
            <a:r>
              <a:rPr lang="en-US" dirty="0">
                <a:solidFill>
                  <a:schemeClr val="bg2">
                    <a:lumMod val="25000"/>
                  </a:schemeClr>
                </a:solidFill>
              </a:rPr>
              <a:t>ER Diagram</a:t>
            </a:r>
            <a:br>
              <a:rPr lang="en-US" dirty="0">
                <a:solidFill>
                  <a:schemeClr val="bg2">
                    <a:lumMod val="25000"/>
                  </a:schemeClr>
                </a:solidFill>
              </a:rPr>
            </a:br>
            <a:endParaRPr lang="en-IN" dirty="0">
              <a:solidFill>
                <a:schemeClr val="bg2">
                  <a:lumMod val="25000"/>
                </a:schemeClr>
              </a:solidFill>
            </a:endParaRPr>
          </a:p>
        </p:txBody>
      </p:sp>
      <p:sp>
        <p:nvSpPr>
          <p:cNvPr id="6" name="Content Placeholder 5">
            <a:extLst>
              <a:ext uri="{FF2B5EF4-FFF2-40B4-BE49-F238E27FC236}">
                <a16:creationId xmlns:a16="http://schemas.microsoft.com/office/drawing/2014/main" id="{9C474943-7194-49A1-93BE-C8B99D4FAD57}"/>
              </a:ext>
            </a:extLst>
          </p:cNvPr>
          <p:cNvSpPr>
            <a:spLocks noGrp="1"/>
          </p:cNvSpPr>
          <p:nvPr>
            <p:ph idx="1"/>
          </p:nvPr>
        </p:nvSpPr>
        <p:spPr>
          <a:xfrm>
            <a:off x="2589212" y="1311965"/>
            <a:ext cx="8915400" cy="4921925"/>
          </a:xfrm>
        </p:spPr>
        <p:txBody>
          <a:bodyPr/>
          <a:lstStyle/>
          <a:p>
            <a:pPr>
              <a:buFont typeface="Arial" panose="020B0604020202020204" pitchFamily="34" charset="0"/>
              <a:buChar char="•"/>
            </a:pPr>
            <a:r>
              <a:rPr lang="en-US" dirty="0"/>
              <a:t>An Entity Relationship (ER) diagram is a visual representation of entities and </a:t>
            </a:r>
          </a:p>
          <a:p>
            <a:pPr marL="0" indent="0">
              <a:buNone/>
            </a:pPr>
            <a:r>
              <a:rPr lang="en-US" dirty="0"/>
              <a:t>       their relationships in a database</a:t>
            </a:r>
          </a:p>
          <a:p>
            <a:pPr>
              <a:buFont typeface="Arial" panose="020B0604020202020204" pitchFamily="34" charset="0"/>
              <a:buChar char="•"/>
            </a:pPr>
            <a:r>
              <a:rPr lang="en-US" dirty="0"/>
              <a:t>It helps in database design by mapping out relationships constraints clearly</a:t>
            </a:r>
          </a:p>
          <a:p>
            <a:pPr marL="0" indent="0">
              <a:buNone/>
            </a:pPr>
            <a:endParaRPr lang="en-IN" dirty="0"/>
          </a:p>
        </p:txBody>
      </p:sp>
      <p:pic>
        <p:nvPicPr>
          <p:cNvPr id="8" name="Picture 7">
            <a:extLst>
              <a:ext uri="{FF2B5EF4-FFF2-40B4-BE49-F238E27FC236}">
                <a16:creationId xmlns:a16="http://schemas.microsoft.com/office/drawing/2014/main" id="{A7C064C0-7BD6-AD7F-5BE0-5AE71FDD1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687" y="2618251"/>
            <a:ext cx="7826355" cy="3771190"/>
          </a:xfrm>
          <a:prstGeom prst="rect">
            <a:avLst/>
          </a:prstGeom>
        </p:spPr>
      </p:pic>
      <p:pic>
        <p:nvPicPr>
          <p:cNvPr id="2" name="Picture 1">
            <a:extLst>
              <a:ext uri="{FF2B5EF4-FFF2-40B4-BE49-F238E27FC236}">
                <a16:creationId xmlns:a16="http://schemas.microsoft.com/office/drawing/2014/main" id="{19E207DF-1A23-556B-20BD-3A1AA2E4C48C}"/>
              </a:ext>
            </a:extLst>
          </p:cNvPr>
          <p:cNvPicPr>
            <a:picLocks noChangeAspect="1"/>
          </p:cNvPicPr>
          <p:nvPr/>
        </p:nvPicPr>
        <p:blipFill>
          <a:blip r:embed="rId3"/>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19862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968E-CD39-F980-B70B-1C2CB11DB6ED}"/>
              </a:ext>
            </a:extLst>
          </p:cNvPr>
          <p:cNvSpPr>
            <a:spLocks noGrp="1"/>
          </p:cNvSpPr>
          <p:nvPr>
            <p:ph type="title"/>
          </p:nvPr>
        </p:nvSpPr>
        <p:spPr/>
        <p:txBody>
          <a:bodyPr/>
          <a:lstStyle/>
          <a:p>
            <a:r>
              <a:rPr lang="en-US" dirty="0"/>
              <a:t>Database Schema interrelated Tables</a:t>
            </a:r>
            <a:endParaRPr lang="en-IN" dirty="0"/>
          </a:p>
        </p:txBody>
      </p:sp>
      <p:sp>
        <p:nvSpPr>
          <p:cNvPr id="3" name="Content Placeholder 2">
            <a:extLst>
              <a:ext uri="{FF2B5EF4-FFF2-40B4-BE49-F238E27FC236}">
                <a16:creationId xmlns:a16="http://schemas.microsoft.com/office/drawing/2014/main" id="{A597094D-355E-9193-D842-D0818A63717D}"/>
              </a:ext>
            </a:extLst>
          </p:cNvPr>
          <p:cNvSpPr>
            <a:spLocks noGrp="1"/>
          </p:cNvSpPr>
          <p:nvPr>
            <p:ph idx="1"/>
          </p:nvPr>
        </p:nvSpPr>
        <p:spPr>
          <a:xfrm>
            <a:off x="2589212" y="2133600"/>
            <a:ext cx="8915400" cy="3943468"/>
          </a:xfrm>
        </p:spPr>
        <p:txBody>
          <a:bodyPr>
            <a:normAutofit fontScale="25000" lnSpcReduction="20000"/>
          </a:bodyPr>
          <a:lstStyle/>
          <a:p>
            <a:pPr>
              <a:buFont typeface="Wingdings" panose="05000000000000000000" pitchFamily="2" charset="2"/>
              <a:buChar char="Ø"/>
            </a:pPr>
            <a:r>
              <a:rPr lang="en-US" sz="9600" dirty="0">
                <a:latin typeface="Bookman Old Style" panose="02050604050505020204" pitchFamily="18" charset="0"/>
              </a:rPr>
              <a:t>Core Entities</a:t>
            </a:r>
          </a:p>
          <a:p>
            <a:pPr marL="0" indent="0">
              <a:buNone/>
            </a:pPr>
            <a:r>
              <a:rPr lang="en-US" sz="2400" dirty="0"/>
              <a:t>     </a:t>
            </a:r>
            <a:r>
              <a:rPr lang="en-US" sz="5500" dirty="0"/>
              <a:t> </a:t>
            </a:r>
            <a:r>
              <a:rPr lang="en-US" sz="7200" dirty="0">
                <a:latin typeface="Bookman Old Style" panose="02050604050505020204" pitchFamily="18" charset="0"/>
              </a:rPr>
              <a:t>Supplier Categories Employees,</a:t>
            </a:r>
          </a:p>
          <a:p>
            <a:pPr marL="0" indent="0">
              <a:buNone/>
            </a:pPr>
            <a:r>
              <a:rPr lang="en-US" sz="7200" dirty="0">
                <a:latin typeface="Bookman Old Style" panose="02050604050505020204" pitchFamily="18" charset="0"/>
              </a:rPr>
              <a:t>      Customers.</a:t>
            </a:r>
          </a:p>
          <a:p>
            <a:pPr marL="0" indent="0">
              <a:buNone/>
            </a:pPr>
            <a:endParaRPr lang="en-US" sz="2400" dirty="0"/>
          </a:p>
          <a:p>
            <a:pPr>
              <a:buFont typeface="Wingdings" panose="05000000000000000000" pitchFamily="2" charset="2"/>
              <a:buChar char="Ø"/>
            </a:pPr>
            <a:r>
              <a:rPr lang="en-US" sz="9600" dirty="0">
                <a:latin typeface="Bookman Old Style" panose="02050604050505020204" pitchFamily="18" charset="0"/>
              </a:rPr>
              <a:t>Product Information</a:t>
            </a:r>
          </a:p>
          <a:p>
            <a:pPr marL="0" indent="0">
              <a:buNone/>
            </a:pPr>
            <a:r>
              <a:rPr lang="en-US" sz="2400" dirty="0"/>
              <a:t>  </a:t>
            </a:r>
            <a:r>
              <a:rPr lang="en-US" sz="7200" dirty="0"/>
              <a:t>   </a:t>
            </a:r>
            <a:r>
              <a:rPr lang="en-US" sz="7200" dirty="0">
                <a:latin typeface="Bookman Old Style" panose="02050604050505020204" pitchFamily="18" charset="0"/>
              </a:rPr>
              <a:t>Products table links suppliers</a:t>
            </a:r>
          </a:p>
          <a:p>
            <a:pPr marL="0" indent="0">
              <a:buNone/>
            </a:pPr>
            <a:r>
              <a:rPr lang="en-US" sz="7200" dirty="0">
                <a:latin typeface="Bookman Old Style" panose="02050604050505020204" pitchFamily="18" charset="0"/>
              </a:rPr>
              <a:t>      and categories.</a:t>
            </a:r>
          </a:p>
          <a:p>
            <a:pPr marL="0" indent="0">
              <a:buNone/>
            </a:pPr>
            <a:endParaRPr lang="en-US" sz="9600" dirty="0">
              <a:latin typeface="Bookman Old Style" panose="02050604050505020204" pitchFamily="18" charset="0"/>
            </a:endParaRPr>
          </a:p>
          <a:p>
            <a:pPr>
              <a:buFont typeface="Wingdings" panose="05000000000000000000" pitchFamily="2" charset="2"/>
              <a:buChar char="Ø"/>
            </a:pPr>
            <a:r>
              <a:rPr lang="en-US" sz="9600" dirty="0">
                <a:latin typeface="Bookman Old Style" panose="02050604050505020204" pitchFamily="18" charset="0"/>
              </a:rPr>
              <a:t>Order Details</a:t>
            </a:r>
          </a:p>
          <a:p>
            <a:pPr marL="0" indent="0">
              <a:buNone/>
            </a:pPr>
            <a:r>
              <a:rPr lang="en-US" sz="2400" dirty="0">
                <a:latin typeface="Bookman Old Style" panose="02050604050505020204" pitchFamily="18" charset="0"/>
              </a:rPr>
              <a:t>      </a:t>
            </a:r>
            <a:r>
              <a:rPr lang="en-US" sz="7200" dirty="0">
                <a:latin typeface="Bookman Old Style" panose="02050604050505020204" pitchFamily="18" charset="0"/>
              </a:rPr>
              <a:t> Orders and </a:t>
            </a:r>
            <a:r>
              <a:rPr lang="en-US" sz="7200" dirty="0" err="1">
                <a:latin typeface="Bookman Old Style" panose="02050604050505020204" pitchFamily="18" charset="0"/>
              </a:rPr>
              <a:t>Order_Details</a:t>
            </a:r>
            <a:r>
              <a:rPr lang="en-US" sz="7200" dirty="0">
                <a:latin typeface="Bookman Old Style" panose="02050604050505020204" pitchFamily="18" charset="0"/>
              </a:rPr>
              <a:t> track</a:t>
            </a:r>
          </a:p>
          <a:p>
            <a:pPr marL="0" indent="0">
              <a:buNone/>
            </a:pPr>
            <a:r>
              <a:rPr lang="en-US" sz="7200" dirty="0">
                <a:latin typeface="Bookman Old Style" panose="02050604050505020204" pitchFamily="18" charset="0"/>
              </a:rPr>
              <a:t>        customer purchases</a:t>
            </a:r>
          </a:p>
          <a:p>
            <a:pPr marL="0" indent="0">
              <a:buNone/>
            </a:pPr>
            <a:r>
              <a:rPr lang="en-US" sz="2400" dirty="0"/>
              <a:t>     </a:t>
            </a:r>
          </a:p>
          <a:p>
            <a:pPr marL="0" indent="0">
              <a:buNone/>
            </a:pPr>
            <a:r>
              <a:rPr lang="en-US" sz="2400" dirty="0"/>
              <a:t>  </a:t>
            </a:r>
            <a:endParaRPr lang="en-IN" sz="2400" dirty="0"/>
          </a:p>
        </p:txBody>
      </p:sp>
      <p:pic>
        <p:nvPicPr>
          <p:cNvPr id="4" name="Picture 3">
            <a:extLst>
              <a:ext uri="{FF2B5EF4-FFF2-40B4-BE49-F238E27FC236}">
                <a16:creationId xmlns:a16="http://schemas.microsoft.com/office/drawing/2014/main" id="{7CFC6BCB-773F-4948-A51B-29A86897BE22}"/>
              </a:ext>
            </a:extLst>
          </p:cNvPr>
          <p:cNvPicPr>
            <a:picLocks noChangeAspect="1"/>
          </p:cNvPicPr>
          <p:nvPr/>
        </p:nvPicPr>
        <p:blipFill>
          <a:blip r:embed="rId2"/>
          <a:stretch>
            <a:fillRect/>
          </a:stretch>
        </p:blipFill>
        <p:spPr>
          <a:xfrm>
            <a:off x="9277859" y="6233890"/>
            <a:ext cx="2914141" cy="615749"/>
          </a:xfrm>
          <a:prstGeom prst="rect">
            <a:avLst/>
          </a:prstGeom>
        </p:spPr>
      </p:pic>
    </p:spTree>
    <p:extLst>
      <p:ext uri="{BB962C8B-B14F-4D97-AF65-F5344CB8AC3E}">
        <p14:creationId xmlns:p14="http://schemas.microsoft.com/office/powerpoint/2010/main" val="210372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DEFC-5FB1-57EE-809F-8580E1D98BB5}"/>
              </a:ext>
            </a:extLst>
          </p:cNvPr>
          <p:cNvSpPr>
            <a:spLocks noGrp="1"/>
          </p:cNvSpPr>
          <p:nvPr>
            <p:ph type="title"/>
          </p:nvPr>
        </p:nvSpPr>
        <p:spPr>
          <a:xfrm>
            <a:off x="2021904" y="624109"/>
            <a:ext cx="9342782" cy="1102459"/>
          </a:xfrm>
        </p:spPr>
        <p:txBody>
          <a:bodyPr/>
          <a:lstStyle/>
          <a:p>
            <a:pPr algn="ctr"/>
            <a:r>
              <a:rPr lang="en-US" noProof="0" dirty="0">
                <a:solidFill>
                  <a:schemeClr val="bg2">
                    <a:lumMod val="25000"/>
                  </a:schemeClr>
                </a:solidFill>
                <a:latin typeface="Bahnschrift SemiBold" panose="020B0502040204020203" pitchFamily="34" charset="0"/>
              </a:rPr>
              <a:t>Project Objectives</a:t>
            </a:r>
          </a:p>
        </p:txBody>
      </p:sp>
      <p:pic>
        <p:nvPicPr>
          <p:cNvPr id="5" name="Content Placeholder 4">
            <a:extLst>
              <a:ext uri="{FF2B5EF4-FFF2-40B4-BE49-F238E27FC236}">
                <a16:creationId xmlns:a16="http://schemas.microsoft.com/office/drawing/2014/main" id="{8182F727-4865-0DF1-3D75-F119666763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6705" y="1442594"/>
            <a:ext cx="858186" cy="1010949"/>
          </a:xfrm>
        </p:spPr>
      </p:pic>
      <p:sp>
        <p:nvSpPr>
          <p:cNvPr id="6" name="Content Placeholder 5">
            <a:extLst>
              <a:ext uri="{FF2B5EF4-FFF2-40B4-BE49-F238E27FC236}">
                <a16:creationId xmlns:a16="http://schemas.microsoft.com/office/drawing/2014/main" id="{C129F730-F0ED-1A21-AF56-8050FA3A6FE0}"/>
              </a:ext>
            </a:extLst>
          </p:cNvPr>
          <p:cNvSpPr>
            <a:spLocks noGrp="1"/>
          </p:cNvSpPr>
          <p:nvPr>
            <p:ph sz="half" idx="2"/>
          </p:nvPr>
        </p:nvSpPr>
        <p:spPr>
          <a:xfrm>
            <a:off x="3714892" y="1561863"/>
            <a:ext cx="6434380" cy="4404455"/>
          </a:xfrm>
        </p:spPr>
        <p:txBody>
          <a:bodyPr>
            <a:normAutofit fontScale="92500" lnSpcReduction="20000"/>
          </a:bodyPr>
          <a:lstStyle/>
          <a:p>
            <a:pPr>
              <a:buFont typeface="Wingdings" panose="05000000000000000000" pitchFamily="2" charset="2"/>
              <a:buChar char="Ø"/>
            </a:pPr>
            <a:r>
              <a:rPr lang="en-US" sz="2400" dirty="0">
                <a:latin typeface="Arial Rounded MT Bold" panose="020F0704030504030204" pitchFamily="34" charset="0"/>
              </a:rPr>
              <a:t> Design &amp; Implement</a:t>
            </a:r>
          </a:p>
          <a:p>
            <a:pPr marL="0" indent="0">
              <a:buNone/>
            </a:pPr>
            <a:r>
              <a:rPr lang="en-US" sz="2400" dirty="0">
                <a:latin typeface="Arial Rounded MT Bold" panose="020F0704030504030204" pitchFamily="34" charset="0"/>
              </a:rPr>
              <a:t>    </a:t>
            </a:r>
            <a:r>
              <a:rPr lang="en-US" sz="2300" dirty="0">
                <a:latin typeface="+mj-lt"/>
              </a:rPr>
              <a:t> Create a relational database for the</a:t>
            </a:r>
          </a:p>
          <a:p>
            <a:pPr marL="0" indent="0">
              <a:buNone/>
            </a:pPr>
            <a:r>
              <a:rPr lang="en-US" sz="2300" dirty="0">
                <a:latin typeface="+mj-lt"/>
              </a:rPr>
              <a:t>      Grocery store</a:t>
            </a:r>
          </a:p>
          <a:p>
            <a:pPr>
              <a:buFont typeface="Wingdings" panose="05000000000000000000" pitchFamily="2" charset="2"/>
              <a:buChar char="Ø"/>
            </a:pPr>
            <a:endParaRPr lang="en-US" sz="2400" dirty="0">
              <a:latin typeface="Arial Rounded MT Bold" panose="020F0704030504030204" pitchFamily="34" charset="0"/>
            </a:endParaRPr>
          </a:p>
          <a:p>
            <a:pPr>
              <a:buFont typeface="Wingdings" panose="05000000000000000000" pitchFamily="2" charset="2"/>
              <a:buChar char="Ø"/>
            </a:pPr>
            <a:r>
              <a:rPr lang="en-US" sz="2400" dirty="0">
                <a:latin typeface="Arial Rounded MT Bold" panose="020F0704030504030204" pitchFamily="34" charset="0"/>
              </a:rPr>
              <a:t>Retrieve &amp; Manipulate</a:t>
            </a:r>
            <a:endParaRPr lang="en-US" sz="2600" dirty="0">
              <a:latin typeface="+mj-lt"/>
            </a:endParaRPr>
          </a:p>
          <a:p>
            <a:pPr marL="0" indent="0">
              <a:buNone/>
            </a:pPr>
            <a:r>
              <a:rPr lang="en-US" sz="2600" dirty="0">
                <a:latin typeface="+mj-lt"/>
              </a:rPr>
              <a:t>      </a:t>
            </a:r>
            <a:r>
              <a:rPr lang="en-US" sz="2300" dirty="0">
                <a:latin typeface="+mj-lt"/>
              </a:rPr>
              <a:t>Use SQL queries for data extraction</a:t>
            </a:r>
          </a:p>
          <a:p>
            <a:pPr marL="0" indent="0">
              <a:buNone/>
            </a:pPr>
            <a:r>
              <a:rPr lang="en-US" sz="2300" dirty="0">
                <a:latin typeface="+mj-lt"/>
              </a:rPr>
              <a:t>       And transformation</a:t>
            </a:r>
          </a:p>
          <a:p>
            <a:pPr>
              <a:buFont typeface="Wingdings" panose="05000000000000000000" pitchFamily="2" charset="2"/>
              <a:buChar char="Ø"/>
            </a:pPr>
            <a:endParaRPr lang="en-US" dirty="0">
              <a:latin typeface="+mj-lt"/>
            </a:endParaRPr>
          </a:p>
          <a:p>
            <a:pPr>
              <a:buFont typeface="Wingdings" panose="05000000000000000000" pitchFamily="2" charset="2"/>
              <a:buChar char="Ø"/>
            </a:pPr>
            <a:r>
              <a:rPr lang="en-US" sz="2400" dirty="0">
                <a:latin typeface="Arial Rounded MT Bold" panose="020F0704030504030204" pitchFamily="34" charset="0"/>
              </a:rPr>
              <a:t>Analyze Data</a:t>
            </a:r>
          </a:p>
          <a:p>
            <a:pPr marL="0" indent="0">
              <a:buNone/>
            </a:pPr>
            <a:r>
              <a:rPr lang="en-US" dirty="0">
                <a:latin typeface="+mj-lt"/>
              </a:rPr>
              <a:t>       </a:t>
            </a:r>
            <a:r>
              <a:rPr lang="en-US" sz="2300" dirty="0">
                <a:latin typeface="+mj-lt"/>
              </a:rPr>
              <a:t>use SQL queries for data extraction </a:t>
            </a:r>
          </a:p>
          <a:p>
            <a:pPr marL="0" indent="0">
              <a:buNone/>
            </a:pPr>
            <a:r>
              <a:rPr lang="en-US" sz="2300" dirty="0">
                <a:latin typeface="+mj-lt"/>
              </a:rPr>
              <a:t>       and transformation</a:t>
            </a:r>
          </a:p>
          <a:p>
            <a:pPr marL="0" indent="0">
              <a:buNone/>
            </a:pPr>
            <a:endParaRPr lang="en-IN" dirty="0">
              <a:latin typeface="+mj-lt"/>
            </a:endParaRPr>
          </a:p>
        </p:txBody>
      </p:sp>
      <p:pic>
        <p:nvPicPr>
          <p:cNvPr id="8" name="Picture 7">
            <a:extLst>
              <a:ext uri="{FF2B5EF4-FFF2-40B4-BE49-F238E27FC236}">
                <a16:creationId xmlns:a16="http://schemas.microsoft.com/office/drawing/2014/main" id="{FA3FB7DE-803E-AAC1-EC06-2D4A08F45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066" y="3126563"/>
            <a:ext cx="647463" cy="630427"/>
          </a:xfrm>
          <a:prstGeom prst="rect">
            <a:avLst/>
          </a:prstGeom>
        </p:spPr>
      </p:pic>
      <p:pic>
        <p:nvPicPr>
          <p:cNvPr id="10" name="Picture 9">
            <a:extLst>
              <a:ext uri="{FF2B5EF4-FFF2-40B4-BE49-F238E27FC236}">
                <a16:creationId xmlns:a16="http://schemas.microsoft.com/office/drawing/2014/main" id="{E794F39C-1474-77FA-85F0-BF4701B7F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662" y="4691271"/>
            <a:ext cx="647462" cy="783770"/>
          </a:xfrm>
          <a:prstGeom prst="rect">
            <a:avLst/>
          </a:prstGeom>
        </p:spPr>
      </p:pic>
      <p:pic>
        <p:nvPicPr>
          <p:cNvPr id="3" name="Picture 2">
            <a:extLst>
              <a:ext uri="{FF2B5EF4-FFF2-40B4-BE49-F238E27FC236}">
                <a16:creationId xmlns:a16="http://schemas.microsoft.com/office/drawing/2014/main" id="{D8FC2CEA-7021-CDE4-E728-71365400FDB7}"/>
              </a:ext>
            </a:extLst>
          </p:cNvPr>
          <p:cNvPicPr>
            <a:picLocks noChangeAspect="1"/>
          </p:cNvPicPr>
          <p:nvPr/>
        </p:nvPicPr>
        <p:blipFill>
          <a:blip r:embed="rId5"/>
          <a:stretch>
            <a:fillRect/>
          </a:stretch>
        </p:blipFill>
        <p:spPr>
          <a:xfrm>
            <a:off x="9277859" y="6233891"/>
            <a:ext cx="2914141" cy="615749"/>
          </a:xfrm>
          <a:prstGeom prst="rect">
            <a:avLst/>
          </a:prstGeom>
        </p:spPr>
      </p:pic>
    </p:spTree>
    <p:extLst>
      <p:ext uri="{BB962C8B-B14F-4D97-AF65-F5344CB8AC3E}">
        <p14:creationId xmlns:p14="http://schemas.microsoft.com/office/powerpoint/2010/main" val="19094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25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5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6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6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6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6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1" name="Group 27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7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7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8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8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8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8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85" name="Rectangle 28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87"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89" name="Freeform: Shape 288">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7CB1F96D-7CA9-A906-7665-B10090ADE185}"/>
              </a:ext>
            </a:extLst>
          </p:cNvPr>
          <p:cNvSpPr>
            <a:spLocks noGrp="1"/>
          </p:cNvSpPr>
          <p:nvPr>
            <p:ph type="title"/>
          </p:nvPr>
        </p:nvSpPr>
        <p:spPr>
          <a:xfrm>
            <a:off x="535525" y="624110"/>
            <a:ext cx="4623955" cy="1280890"/>
          </a:xfrm>
        </p:spPr>
        <p:txBody>
          <a:bodyPr vert="horz" lIns="91440" tIns="45720" rIns="91440" bIns="45720" rtlCol="0" anchor="t">
            <a:normAutofit/>
          </a:bodyPr>
          <a:lstStyle/>
          <a:p>
            <a:r>
              <a:rPr lang="en-US" dirty="0"/>
              <a:t>Customer Insights</a:t>
            </a:r>
          </a:p>
        </p:txBody>
      </p:sp>
      <p:sp>
        <p:nvSpPr>
          <p:cNvPr id="291" name="Rectangle 290">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B824B56-E1C9-BCE5-6276-F789CE1318AA}"/>
              </a:ext>
            </a:extLst>
          </p:cNvPr>
          <p:cNvSpPr>
            <a:spLocks noGrp="1"/>
          </p:cNvSpPr>
          <p:nvPr>
            <p:ph sz="half" idx="1"/>
          </p:nvPr>
        </p:nvSpPr>
        <p:spPr>
          <a:xfrm>
            <a:off x="531812" y="2133600"/>
            <a:ext cx="6300694" cy="3777622"/>
          </a:xfrm>
        </p:spPr>
        <p:txBody>
          <a:bodyPr vert="horz" lIns="91440" tIns="45720" rIns="91440" bIns="45720" rtlCol="0" anchor="t">
            <a:normAutofit/>
          </a:bodyPr>
          <a:lstStyle/>
          <a:p>
            <a:pPr>
              <a:buAutoNum type="arabicPeriod"/>
            </a:pPr>
            <a:r>
              <a:rPr lang="en-US">
                <a:latin typeface="Bookman Old Style"/>
                <a:ea typeface="Cambria"/>
              </a:rPr>
              <a:t>How many unique customers have</a:t>
            </a:r>
            <a:endParaRPr lang="en-US">
              <a:latin typeface="Century Gothic" panose="020B0502020202020204"/>
              <a:ea typeface="Cambria"/>
            </a:endParaRPr>
          </a:p>
          <a:p>
            <a:pPr marL="0" indent="0">
              <a:buNone/>
            </a:pPr>
            <a:r>
              <a:rPr lang="en-US">
                <a:latin typeface="Bookman Old Style"/>
                <a:ea typeface="Cambria"/>
              </a:rPr>
              <a:t>      placed orders ?</a:t>
            </a:r>
            <a:endParaRPr lang="en-US"/>
          </a:p>
          <a:p>
            <a:pPr marL="0" indent="0">
              <a:buNone/>
            </a:pPr>
            <a:endParaRPr lang="en-US"/>
          </a:p>
        </p:txBody>
      </p:sp>
      <p:pic>
        <p:nvPicPr>
          <p:cNvPr id="9" name="Picture 8">
            <a:extLst>
              <a:ext uri="{FF2B5EF4-FFF2-40B4-BE49-F238E27FC236}">
                <a16:creationId xmlns:a16="http://schemas.microsoft.com/office/drawing/2014/main" id="{DCA4F32E-48D2-35E0-96EC-0BF64846A1B4}"/>
              </a:ext>
            </a:extLst>
          </p:cNvPr>
          <p:cNvPicPr>
            <a:picLocks noChangeAspect="1"/>
          </p:cNvPicPr>
          <p:nvPr/>
        </p:nvPicPr>
        <p:blipFill>
          <a:blip r:embed="rId2"/>
          <a:stretch>
            <a:fillRect/>
          </a:stretch>
        </p:blipFill>
        <p:spPr>
          <a:xfrm>
            <a:off x="795491" y="4021138"/>
            <a:ext cx="3451635" cy="813927"/>
          </a:xfrm>
          <a:prstGeom prst="rect">
            <a:avLst/>
          </a:prstGeom>
        </p:spPr>
      </p:pic>
      <p:pic>
        <p:nvPicPr>
          <p:cNvPr id="39" name="Picture 38" descr="A close up of a text&#10;&#10;AI-generated content may be incorrect.">
            <a:extLst>
              <a:ext uri="{FF2B5EF4-FFF2-40B4-BE49-F238E27FC236}">
                <a16:creationId xmlns:a16="http://schemas.microsoft.com/office/drawing/2014/main" id="{732EA845-826D-C14E-AFF4-633F61E90637}"/>
              </a:ext>
            </a:extLst>
          </p:cNvPr>
          <p:cNvPicPr>
            <a:picLocks noChangeAspect="1"/>
          </p:cNvPicPr>
          <p:nvPr/>
        </p:nvPicPr>
        <p:blipFill>
          <a:blip r:embed="rId3"/>
          <a:stretch>
            <a:fillRect/>
          </a:stretch>
        </p:blipFill>
        <p:spPr>
          <a:xfrm>
            <a:off x="803481" y="3143250"/>
            <a:ext cx="5632040" cy="571500"/>
          </a:xfrm>
          <a:prstGeom prst="rect">
            <a:avLst/>
          </a:prstGeom>
        </p:spPr>
      </p:pic>
      <p:pic>
        <p:nvPicPr>
          <p:cNvPr id="57" name="Content Placeholder 56">
            <a:extLst>
              <a:ext uri="{FF2B5EF4-FFF2-40B4-BE49-F238E27FC236}">
                <a16:creationId xmlns:a16="http://schemas.microsoft.com/office/drawing/2014/main" id="{2FF09B31-08F3-C7A4-1E52-71E8503FA1E5}"/>
              </a:ext>
            </a:extLst>
          </p:cNvPr>
          <p:cNvPicPr>
            <a:picLocks noGrp="1" noChangeAspect="1"/>
          </p:cNvPicPr>
          <p:nvPr>
            <p:ph sz="half" idx="2"/>
          </p:nvPr>
        </p:nvPicPr>
        <p:blipFill>
          <a:blip r:embed="rId4"/>
          <a:stretch>
            <a:fillRect/>
          </a:stretch>
        </p:blipFill>
        <p:spPr>
          <a:xfrm>
            <a:off x="7276614" y="2132367"/>
            <a:ext cx="4713629" cy="3777622"/>
          </a:xfrm>
        </p:spPr>
      </p:pic>
      <p:pic>
        <p:nvPicPr>
          <p:cNvPr id="4" name="Picture 3">
            <a:extLst>
              <a:ext uri="{FF2B5EF4-FFF2-40B4-BE49-F238E27FC236}">
                <a16:creationId xmlns:a16="http://schemas.microsoft.com/office/drawing/2014/main" id="{752270C0-90B4-3226-489D-7E9A95941445}"/>
              </a:ext>
            </a:extLst>
          </p:cNvPr>
          <p:cNvPicPr>
            <a:picLocks noChangeAspect="1"/>
          </p:cNvPicPr>
          <p:nvPr/>
        </p:nvPicPr>
        <p:blipFill>
          <a:blip r:embed="rId5"/>
          <a:stretch>
            <a:fillRect/>
          </a:stretch>
        </p:blipFill>
        <p:spPr>
          <a:xfrm>
            <a:off x="9277859" y="6222013"/>
            <a:ext cx="2914141" cy="615749"/>
          </a:xfrm>
          <a:prstGeom prst="rect">
            <a:avLst/>
          </a:prstGeom>
        </p:spPr>
      </p:pic>
    </p:spTree>
    <p:extLst>
      <p:ext uri="{BB962C8B-B14F-4D97-AF65-F5344CB8AC3E}">
        <p14:creationId xmlns:p14="http://schemas.microsoft.com/office/powerpoint/2010/main" val="29077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853</TotalTime>
  <Words>463</Words>
  <Application>Microsoft Office PowerPoint</Application>
  <PresentationFormat>Widescreen</PresentationFormat>
  <Paragraphs>87</Paragraphs>
  <Slides>28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Arial</vt:lpstr>
      <vt:lpstr>Arial Rounded MT Bold</vt:lpstr>
      <vt:lpstr>Bahnschrift SemiBold</vt:lpstr>
      <vt:lpstr>Bookman Old Style</vt:lpstr>
      <vt:lpstr>Calibri</vt:lpstr>
      <vt:lpstr>Calibri Light</vt:lpstr>
      <vt:lpstr>Cambria</vt:lpstr>
      <vt:lpstr>Century Gothic</vt:lpstr>
      <vt:lpstr>Wingdings</vt:lpstr>
      <vt:lpstr>Wingdings 3</vt:lpstr>
      <vt:lpstr>Wisp</vt:lpstr>
      <vt:lpstr>Custom Design</vt:lpstr>
      <vt:lpstr>PowerPoint Presentation</vt:lpstr>
      <vt:lpstr>Grocery Store Management</vt:lpstr>
      <vt:lpstr>Problem Statement</vt:lpstr>
      <vt:lpstr>Domain Knowledge: Retail &amp; Grocery</vt:lpstr>
      <vt:lpstr>PowerPoint Presentation</vt:lpstr>
      <vt:lpstr>ER Diagram </vt:lpstr>
      <vt:lpstr>Database Schema interrelated Tables</vt:lpstr>
      <vt:lpstr>Project Objectives</vt:lpstr>
      <vt:lpstr>Customer Insights</vt:lpstr>
      <vt:lpstr>2. Which customers have placed the highest number of orders    </vt:lpstr>
      <vt:lpstr>3.What is the total average purchase value per customer</vt:lpstr>
      <vt:lpstr>4.Who are the top 5 customers by total purchase amount </vt:lpstr>
      <vt:lpstr>Product Performance</vt:lpstr>
      <vt:lpstr>6.What is the average  price of products by category</vt:lpstr>
      <vt:lpstr>7.What is the total revenue generated by each product</vt:lpstr>
      <vt:lpstr>Sales and Order Trends</vt:lpstr>
      <vt:lpstr>9.On which dates were the most  orders placed </vt:lpstr>
      <vt:lpstr>10.What are the monthly trends in order volume and revenue</vt:lpstr>
      <vt:lpstr>Supplier Contribution</vt:lpstr>
      <vt:lpstr>12.Which supplier provides the most products</vt:lpstr>
      <vt:lpstr>13.Which suppliers contribute the most to total product sales (by revenue)</vt:lpstr>
      <vt:lpstr>Employee performance</vt:lpstr>
      <vt:lpstr>15.Which employees have handled  the most orders</vt:lpstr>
      <vt:lpstr>16.What is the total sales value processed by each employee</vt:lpstr>
      <vt:lpstr>Order Details Deep Dive</vt:lpstr>
      <vt:lpstr>18.What is the average quantity ordered per product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Vinitha Reddy Yella</dc:creator>
  <cp:lastModifiedBy>Leena Varma</cp:lastModifiedBy>
  <cp:revision>6</cp:revision>
  <dcterms:created xsi:type="dcterms:W3CDTF">2025-05-31T02:48:41Z</dcterms:created>
  <dcterms:modified xsi:type="dcterms:W3CDTF">2025-06-04T11:41:42Z</dcterms:modified>
</cp:coreProperties>
</file>